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0"/>
  </p:notesMasterIdLst>
  <p:sldIdLst>
    <p:sldId id="476" r:id="rId2"/>
    <p:sldId id="451" r:id="rId3"/>
    <p:sldId id="443" r:id="rId4"/>
    <p:sldId id="283" r:id="rId5"/>
    <p:sldId id="446" r:id="rId6"/>
    <p:sldId id="459" r:id="rId7"/>
    <p:sldId id="413" r:id="rId8"/>
    <p:sldId id="456" r:id="rId9"/>
    <p:sldId id="471" r:id="rId10"/>
    <p:sldId id="371" r:id="rId11"/>
    <p:sldId id="260" r:id="rId12"/>
    <p:sldId id="316" r:id="rId13"/>
    <p:sldId id="475" r:id="rId14"/>
    <p:sldId id="318" r:id="rId15"/>
    <p:sldId id="320" r:id="rId16"/>
    <p:sldId id="319" r:id="rId17"/>
    <p:sldId id="397" r:id="rId18"/>
    <p:sldId id="362" r:id="rId19"/>
    <p:sldId id="363" r:id="rId20"/>
    <p:sldId id="364" r:id="rId21"/>
    <p:sldId id="365" r:id="rId22"/>
    <p:sldId id="382" r:id="rId23"/>
    <p:sldId id="477" r:id="rId24"/>
    <p:sldId id="481" r:id="rId25"/>
    <p:sldId id="480" r:id="rId26"/>
    <p:sldId id="399" r:id="rId27"/>
    <p:sldId id="344" r:id="rId28"/>
    <p:sldId id="484" r:id="rId29"/>
    <p:sldId id="485" r:id="rId30"/>
    <p:sldId id="336" r:id="rId31"/>
    <p:sldId id="273" r:id="rId32"/>
    <p:sldId id="274" r:id="rId33"/>
    <p:sldId id="296" r:id="rId34"/>
    <p:sldId id="292" r:id="rId35"/>
    <p:sldId id="293" r:id="rId36"/>
    <p:sldId id="359" r:id="rId37"/>
    <p:sldId id="360" r:id="rId38"/>
    <p:sldId id="361" r:id="rId39"/>
    <p:sldId id="373" r:id="rId40"/>
    <p:sldId id="374" r:id="rId41"/>
    <p:sldId id="375" r:id="rId42"/>
    <p:sldId id="376" r:id="rId43"/>
    <p:sldId id="482" r:id="rId44"/>
    <p:sldId id="483" r:id="rId45"/>
    <p:sldId id="378" r:id="rId46"/>
    <p:sldId id="486" r:id="rId47"/>
    <p:sldId id="379" r:id="rId48"/>
    <p:sldId id="389" r:id="rId49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118" autoAdjust="0"/>
    <p:restoredTop sz="99778" autoAdjust="0"/>
  </p:normalViewPr>
  <p:slideViewPr>
    <p:cSldViewPr>
      <p:cViewPr varScale="1">
        <p:scale>
          <a:sx n="114" d="100"/>
          <a:sy n="114" d="100"/>
        </p:scale>
        <p:origin x="21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C456FB97-1FAF-438E-A3E0-A7194F809956}" type="datetimeFigureOut">
              <a:rPr lang="it-IT"/>
              <a:pPr/>
              <a:t>02/01/2019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9A03DBFE-4A3D-4293-B5C2-8EF87BE96E8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44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DBFE-4A3D-4293-B5C2-8EF87BE96E8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60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>
            <a:extLst>
              <a:ext uri="{FF2B5EF4-FFF2-40B4-BE49-F238E27FC236}">
                <a16:creationId xmlns:a16="http://schemas.microsoft.com/office/drawing/2014/main" id="{CCA4AD2D-4A69-4683-934F-DE08C18E4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>
            <a:extLst>
              <a:ext uri="{FF2B5EF4-FFF2-40B4-BE49-F238E27FC236}">
                <a16:creationId xmlns:a16="http://schemas.microsoft.com/office/drawing/2014/main" id="{2AB573CD-8140-4DBA-B54D-CF8D54155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69636" name="Segnaposto numero diapositiva 3">
            <a:extLst>
              <a:ext uri="{FF2B5EF4-FFF2-40B4-BE49-F238E27FC236}">
                <a16:creationId xmlns:a16="http://schemas.microsoft.com/office/drawing/2014/main" id="{A6546B68-BB0E-4288-A69D-504734D44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E64B2-7B9C-4E07-857D-86925F48C3C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>
            <a:extLst>
              <a:ext uri="{FF2B5EF4-FFF2-40B4-BE49-F238E27FC236}">
                <a16:creationId xmlns:a16="http://schemas.microsoft.com/office/drawing/2014/main" id="{1866BEC3-B4E3-4E78-9259-2C1E8C463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>
            <a:extLst>
              <a:ext uri="{FF2B5EF4-FFF2-40B4-BE49-F238E27FC236}">
                <a16:creationId xmlns:a16="http://schemas.microsoft.com/office/drawing/2014/main" id="{4D0D207B-6806-44FC-9B24-460598FB4C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70660" name="Segnaposto numero diapositiva 3">
            <a:extLst>
              <a:ext uri="{FF2B5EF4-FFF2-40B4-BE49-F238E27FC236}">
                <a16:creationId xmlns:a16="http://schemas.microsoft.com/office/drawing/2014/main" id="{7F36325E-9573-42B6-9374-C5B560C63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DCC29-8C5B-4D9B-8F60-AF080A75DB5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>
            <a:extLst>
              <a:ext uri="{FF2B5EF4-FFF2-40B4-BE49-F238E27FC236}">
                <a16:creationId xmlns:a16="http://schemas.microsoft.com/office/drawing/2014/main" id="{57AA4F4B-D023-4C6E-969F-AD050168BF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egnaposto note 2">
            <a:extLst>
              <a:ext uri="{FF2B5EF4-FFF2-40B4-BE49-F238E27FC236}">
                <a16:creationId xmlns:a16="http://schemas.microsoft.com/office/drawing/2014/main" id="{A7D9460E-77B9-406F-8492-F72F1099E3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1684" name="Segnaposto numero diapositiva 3">
            <a:extLst>
              <a:ext uri="{FF2B5EF4-FFF2-40B4-BE49-F238E27FC236}">
                <a16:creationId xmlns:a16="http://schemas.microsoft.com/office/drawing/2014/main" id="{EA66FC2B-7380-48A6-A972-67FB1A5A6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27ABC-6179-4814-BC4A-1F4FB98F47F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8886E-5979-4F07-8C8B-C65813DB3ADA}" type="slidenum">
              <a:rPr lang="it-IT" altLang="it-IT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it-IT" altLang="it-IT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DA44AD-EDAF-435A-91A6-8427660AB3DA}" type="slidenum">
              <a:rPr lang="it-IT" altLang="it-IT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it-IT" altLang="it-IT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37696B-B3B2-4D36-B79D-D2C26CD9F1E6}" type="slidenum">
              <a:rPr lang="it-IT" altLang="it-IT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it-IT" altLang="it-IT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DBF2D7B0-55CB-4E24-AD8D-6BD950EAF789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C1EACD6-C1FD-424B-A3E4-70E0D0B1BB56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>
            <a:extLst>
              <a:ext uri="{FF2B5EF4-FFF2-40B4-BE49-F238E27FC236}">
                <a16:creationId xmlns:a16="http://schemas.microsoft.com/office/drawing/2014/main" id="{71D2ABDF-AF0D-40B7-A0F2-7075010C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piè di pagina 19">
            <a:extLst>
              <a:ext uri="{FF2B5EF4-FFF2-40B4-BE49-F238E27FC236}">
                <a16:creationId xmlns:a16="http://schemas.microsoft.com/office/drawing/2014/main" id="{95D0501C-B891-4216-AE65-382E8533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9">
            <a:extLst>
              <a:ext uri="{FF2B5EF4-FFF2-40B4-BE49-F238E27FC236}">
                <a16:creationId xmlns:a16="http://schemas.microsoft.com/office/drawing/2014/main" id="{E368EBF9-EBAD-49A5-AFFC-DBB8B867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4F29-CC58-4383-BE4B-4771C2BDA4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80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3">
            <a:extLst>
              <a:ext uri="{FF2B5EF4-FFF2-40B4-BE49-F238E27FC236}">
                <a16:creationId xmlns:a16="http://schemas.microsoft.com/office/drawing/2014/main" id="{C8083BCA-B73D-413B-996E-FD0A290C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>
            <a:extLst>
              <a:ext uri="{FF2B5EF4-FFF2-40B4-BE49-F238E27FC236}">
                <a16:creationId xmlns:a16="http://schemas.microsoft.com/office/drawing/2014/main" id="{01BFE27F-2F13-4F6D-B7D4-D3D3E395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>
            <a:extLst>
              <a:ext uri="{FF2B5EF4-FFF2-40B4-BE49-F238E27FC236}">
                <a16:creationId xmlns:a16="http://schemas.microsoft.com/office/drawing/2014/main" id="{A3389784-4DE2-49CC-9AB4-1B352628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AB8BE-8E33-4DF1-96CB-0DACF859F9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942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3">
            <a:extLst>
              <a:ext uri="{FF2B5EF4-FFF2-40B4-BE49-F238E27FC236}">
                <a16:creationId xmlns:a16="http://schemas.microsoft.com/office/drawing/2014/main" id="{0AB9F8EC-0524-4C55-838D-478A546F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>
            <a:extLst>
              <a:ext uri="{FF2B5EF4-FFF2-40B4-BE49-F238E27FC236}">
                <a16:creationId xmlns:a16="http://schemas.microsoft.com/office/drawing/2014/main" id="{F2028B1C-5A24-451B-A8C5-73034C81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>
            <a:extLst>
              <a:ext uri="{FF2B5EF4-FFF2-40B4-BE49-F238E27FC236}">
                <a16:creationId xmlns:a16="http://schemas.microsoft.com/office/drawing/2014/main" id="{825C6792-69A5-4604-A76C-EBE2BC57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269AA-87A3-472A-9242-0DAE3CE17F5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106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23">
            <a:extLst>
              <a:ext uri="{FF2B5EF4-FFF2-40B4-BE49-F238E27FC236}">
                <a16:creationId xmlns:a16="http://schemas.microsoft.com/office/drawing/2014/main" id="{DA358841-CD10-469E-A800-320BD1E5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>
            <a:extLst>
              <a:ext uri="{FF2B5EF4-FFF2-40B4-BE49-F238E27FC236}">
                <a16:creationId xmlns:a16="http://schemas.microsoft.com/office/drawing/2014/main" id="{6156632E-7997-4DDC-8A09-B1BA4E64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>
            <a:extLst>
              <a:ext uri="{FF2B5EF4-FFF2-40B4-BE49-F238E27FC236}">
                <a16:creationId xmlns:a16="http://schemas.microsoft.com/office/drawing/2014/main" id="{E7F26B42-7AA1-4358-B47F-EB6F4CEB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51FED-F8AB-471C-8410-FE310F592F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22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3">
            <a:extLst>
              <a:ext uri="{FF2B5EF4-FFF2-40B4-BE49-F238E27FC236}">
                <a16:creationId xmlns:a16="http://schemas.microsoft.com/office/drawing/2014/main" id="{03A06259-D920-4ACA-8813-5CD7DD8D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>
            <a:extLst>
              <a:ext uri="{FF2B5EF4-FFF2-40B4-BE49-F238E27FC236}">
                <a16:creationId xmlns:a16="http://schemas.microsoft.com/office/drawing/2014/main" id="{EA225870-4078-4655-AF26-C7FCD73D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>
            <a:extLst>
              <a:ext uri="{FF2B5EF4-FFF2-40B4-BE49-F238E27FC236}">
                <a16:creationId xmlns:a16="http://schemas.microsoft.com/office/drawing/2014/main" id="{4E735B7C-EBE7-4AEA-855B-F6C48A9B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ECD6-7B72-48A9-9E7C-E8D38CF3F9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588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EAFC226-4FA3-49E5-80D9-CF93D35E8E30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7775646-B1DE-43D9-A6F6-8B1F28B67BDA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8ADAD88-4DFA-4FDE-9E2A-60958433955E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2BA59B8-E926-4786-A3FF-9EC372155085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1B63AD91-F70A-432B-92C5-95DE1DEF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7EDF3A25-A923-404D-BC77-6796C618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2ABCD96F-55CA-4649-B8AE-99FDA48B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5A28A-7F63-4CF9-9E38-DEEF42B239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684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3">
            <a:extLst>
              <a:ext uri="{FF2B5EF4-FFF2-40B4-BE49-F238E27FC236}">
                <a16:creationId xmlns:a16="http://schemas.microsoft.com/office/drawing/2014/main" id="{ECCE5FD5-CDD7-414C-B079-638B27CE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9">
            <a:extLst>
              <a:ext uri="{FF2B5EF4-FFF2-40B4-BE49-F238E27FC236}">
                <a16:creationId xmlns:a16="http://schemas.microsoft.com/office/drawing/2014/main" id="{1FC7DA93-8B8F-47F4-9BA9-878894F9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21">
            <a:extLst>
              <a:ext uri="{FF2B5EF4-FFF2-40B4-BE49-F238E27FC236}">
                <a16:creationId xmlns:a16="http://schemas.microsoft.com/office/drawing/2014/main" id="{50AB8EDE-DDAF-4E20-99C0-17DA87DA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3F09-1CE9-4E22-B74E-DD45B97748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65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16716B-A290-4946-AB13-EF4C121F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7F0F77D-42BD-4AE4-88B3-54F07229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0617F0-4927-47CD-9D92-88848AC5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9C179-5851-4D2F-BF25-F47518B30DC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05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3">
            <a:extLst>
              <a:ext uri="{FF2B5EF4-FFF2-40B4-BE49-F238E27FC236}">
                <a16:creationId xmlns:a16="http://schemas.microsoft.com/office/drawing/2014/main" id="{6496FD68-FFA9-4D1E-924F-DD00B3F2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9">
            <a:extLst>
              <a:ext uri="{FF2B5EF4-FFF2-40B4-BE49-F238E27FC236}">
                <a16:creationId xmlns:a16="http://schemas.microsoft.com/office/drawing/2014/main" id="{74DC3192-E11C-408F-9A12-5A893B09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21">
            <a:extLst>
              <a:ext uri="{FF2B5EF4-FFF2-40B4-BE49-F238E27FC236}">
                <a16:creationId xmlns:a16="http://schemas.microsoft.com/office/drawing/2014/main" id="{9427A9E6-63DA-4934-A4A7-1D497ACC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C0B0-F693-4B5D-AB9C-36C3E13FAF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588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2AA73E-B423-424D-84AA-272F8F4F9DFC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6F5888-FEA7-4C11-A071-741D4A12FBC5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egnaposto data 1">
            <a:extLst>
              <a:ext uri="{FF2B5EF4-FFF2-40B4-BE49-F238E27FC236}">
                <a16:creationId xmlns:a16="http://schemas.microsoft.com/office/drawing/2014/main" id="{08C3A05C-834E-4D05-8439-91822513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D1FE2FB5-1948-4DC7-983B-0744EC30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E437D45E-8BD6-4329-BB60-3B88C4D2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D6551-AA64-42A9-AA9C-1A5D29FBF3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346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05BE2E-20F4-41ED-A443-3E95DE2D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CA8AAD-BAF2-4D8D-A3A2-020CEC01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450CBD-D456-4E93-8335-FB9A04D8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E8C0E-D309-4C23-9315-1ABA116B32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667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6F2DCF9-B6B9-4835-B22E-4C0F44F147C3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D69C7D3E-0414-46A7-B273-60EF3807F398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FAAAE683-F25B-469C-AC64-4FB18787CF5D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data 4">
            <a:extLst>
              <a:ext uri="{FF2B5EF4-FFF2-40B4-BE49-F238E27FC236}">
                <a16:creationId xmlns:a16="http://schemas.microsoft.com/office/drawing/2014/main" id="{B62F74E2-326E-46EB-8AE2-5B2082D5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36AC01CE-13E4-40B8-8C52-8ED03A64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0BDC3A1F-C970-4520-96C5-704F2F55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2AD59-2753-4070-B58D-CFF6877013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26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>
            <a:extLst>
              <a:ext uri="{FF2B5EF4-FFF2-40B4-BE49-F238E27FC236}">
                <a16:creationId xmlns:a16="http://schemas.microsoft.com/office/drawing/2014/main" id="{2D6211A2-A14B-4939-A6AA-C0CA0B923D1A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D7D880D-56F9-48C4-897B-C739658225F7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8BF8D82-9FFB-40CB-A1F0-AC8CDBFC7484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22C15B0-F9E7-464C-A21D-22E76DB64167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egnaposto titolo 4">
            <a:extLst>
              <a:ext uri="{FF2B5EF4-FFF2-40B4-BE49-F238E27FC236}">
                <a16:creationId xmlns:a16="http://schemas.microsoft.com/office/drawing/2014/main" id="{33D05717-5CAA-4A1F-AC89-9FD9428A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33" name="Segnaposto testo 8">
            <a:extLst>
              <a:ext uri="{FF2B5EF4-FFF2-40B4-BE49-F238E27FC236}">
                <a16:creationId xmlns:a16="http://schemas.microsoft.com/office/drawing/2014/main" id="{0B9E861A-B209-4031-B23A-22C92A6A1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24" name="Segnaposto data 23">
            <a:extLst>
              <a:ext uri="{FF2B5EF4-FFF2-40B4-BE49-F238E27FC236}">
                <a16:creationId xmlns:a16="http://schemas.microsoft.com/office/drawing/2014/main" id="{88E4AFDC-6164-4BB9-9EDB-4659E048B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7E1564D6-251F-4029-AE96-BBD374499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5D5BFAC1-2F08-4D83-9CD0-1051D805D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840D2A6C-420A-4DB4-B530-213D0D5A1E7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3697CDA-371A-4202-82C7-8BFB40C2281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agazine.expo2015.org/cs/Exponet/it/innovazione/cinque-domande-a-oxfam-italia--ecco-come-i-prodotti-naturali-si-diffondono-in-sri-lank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lfattoalimentare.it/packaging-etichette-lopez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 l="34457" t="12418" r="32890" b="5997"/>
          <a:stretch>
            <a:fillRect/>
          </a:stretch>
        </p:blipFill>
        <p:spPr bwMode="auto">
          <a:xfrm>
            <a:off x="1459582" y="908720"/>
            <a:ext cx="4124806" cy="53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ttangolo 4"/>
          <p:cNvSpPr>
            <a:spLocks noChangeArrowheads="1"/>
          </p:cNvSpPr>
          <p:nvPr/>
        </p:nvSpPr>
        <p:spPr bwMode="auto">
          <a:xfrm>
            <a:off x="6012159" y="1916832"/>
            <a:ext cx="266429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800" b="1" i="1" dirty="0">
                <a:latin typeface="Calibri" pitchFamily="34" charset="0"/>
              </a:rPr>
              <a:t>Regolamento (UE) 1169/2011 relativo alla fornitura di informazioni sugli alimenti ai consumatori .</a:t>
            </a:r>
          </a:p>
          <a:p>
            <a:endParaRPr lang="it-IT" sz="1800" b="1" i="1" dirty="0">
              <a:latin typeface="Calibri" pitchFamily="34" charset="0"/>
            </a:endParaRPr>
          </a:p>
          <a:p>
            <a:r>
              <a:rPr lang="it-IT" sz="1800" b="1" i="1" dirty="0">
                <a:latin typeface="Calibri" pitchFamily="34" charset="0"/>
              </a:rPr>
              <a:t>In vigore dal</a:t>
            </a:r>
          </a:p>
          <a:p>
            <a:r>
              <a:rPr lang="it-IT" sz="1800" b="1" i="1" dirty="0">
                <a:latin typeface="Calibri" pitchFamily="34" charset="0"/>
              </a:rPr>
              <a:t>13 dicembre 2016</a:t>
            </a:r>
          </a:p>
          <a:p>
            <a:pPr>
              <a:buFontTx/>
              <a:buChar char="-"/>
            </a:pPr>
            <a:endParaRPr lang="it-IT" sz="1800" b="1" i="1" dirty="0">
              <a:latin typeface="Calibri" pitchFamily="34" charset="0"/>
            </a:endParaRPr>
          </a:p>
          <a:p>
            <a:endParaRPr lang="it-IT" sz="1800" b="1" i="1" dirty="0">
              <a:latin typeface="Calibri" pitchFamily="34" charset="0"/>
            </a:endParaRPr>
          </a:p>
          <a:p>
            <a:endParaRPr lang="it-IT" sz="1800" b="1" i="1" dirty="0">
              <a:latin typeface="Calibri" pitchFamily="34" charset="0"/>
            </a:endParaRPr>
          </a:p>
          <a:p>
            <a:endParaRPr lang="it-IT" sz="1800" b="1" i="1" dirty="0">
              <a:latin typeface="Calibri" pitchFamily="34" charset="0"/>
            </a:endParaRPr>
          </a:p>
          <a:p>
            <a:r>
              <a:rPr lang="it-IT" sz="1800" b="1" dirty="0">
                <a:latin typeface="Calibri" pitchFamily="34" charset="0"/>
              </a:rPr>
              <a:t>E. Feller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9A862-4099-4CB9-84A9-7686F514046C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971550" y="333375"/>
            <a:ext cx="720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CONOSCERE GLI ALIMENTI - ETICHETTATURA</a:t>
            </a:r>
          </a:p>
        </p:txBody>
      </p:sp>
    </p:spTree>
    <p:extLst>
      <p:ext uri="{BB962C8B-B14F-4D97-AF65-F5344CB8AC3E}">
        <p14:creationId xmlns:p14="http://schemas.microsoft.com/office/powerpoint/2010/main" val="279230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contenuto 2"/>
          <p:cNvSpPr>
            <a:spLocks noGrp="1"/>
          </p:cNvSpPr>
          <p:nvPr>
            <p:ph idx="1"/>
          </p:nvPr>
        </p:nvSpPr>
        <p:spPr>
          <a:xfrm>
            <a:off x="1187624" y="1700808"/>
            <a:ext cx="7488064" cy="4320479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Origine (paese) o Provenienza (luogo)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Elenco ingredienti, altezza dei caratteri (leggibili – minimo 1,2 mm)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Modalità di conservazione (una volta aperta la confezione)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Da consumare entro, ..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Da consumarsi preferibilmente entro il, …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Allergeni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sz="2400" dirty="0">
                <a:latin typeface="Comic Sans MS" pitchFamily="66" charset="0"/>
              </a:rPr>
              <a:t>Dichiarazione Nutrizionale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A4929-A952-4A67-B5E2-72E541772B2D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27651" name="Rettangolo 4"/>
          <p:cNvSpPr>
            <a:spLocks noChangeArrowheads="1"/>
          </p:cNvSpPr>
          <p:nvPr/>
        </p:nvSpPr>
        <p:spPr bwMode="auto">
          <a:xfrm>
            <a:off x="71438" y="6480175"/>
            <a:ext cx="145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1800" i="1">
                <a:latin typeface="Calibri" pitchFamily="34" charset="0"/>
              </a:rPr>
              <a:t>Fonte: Minsal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71550" y="323850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70C0"/>
                </a:solidFill>
                <a:latin typeface="Comic Sans MS" pitchFamily="66" charset="0"/>
              </a:rPr>
              <a:t>ETICHETTATURA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Reg. (UE) n. 1169/2011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25104" r="16711" b="10921"/>
          <a:stretch>
            <a:fillRect/>
          </a:stretch>
        </p:blipFill>
        <p:spPr bwMode="auto">
          <a:xfrm>
            <a:off x="3827900" y="903287"/>
            <a:ext cx="5208150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egnaposto testo 2052"/>
          <p:cNvSpPr>
            <a:spLocks noGrp="1"/>
          </p:cNvSpPr>
          <p:nvPr>
            <p:ph type="body" idx="2"/>
          </p:nvPr>
        </p:nvSpPr>
        <p:spPr>
          <a:xfrm>
            <a:off x="250825" y="903288"/>
            <a:ext cx="3384550" cy="55499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Denominazione del prodotto</a:t>
            </a:r>
            <a:r>
              <a:rPr lang="it-IT" sz="1050" dirty="0">
                <a:latin typeface="Comic Sans MS" panose="030F0702030302020204" pitchFamily="66" charset="0"/>
              </a:rPr>
              <a:t>:  può fornire informazioni riguardanti il suo stato fisico e il suo trattamento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Durabilità del prodotto</a:t>
            </a:r>
            <a:r>
              <a:rPr lang="it-IT" sz="1050" dirty="0">
                <a:latin typeface="Comic Sans MS" panose="030F0702030302020204" pitchFamily="66" charset="0"/>
              </a:rPr>
              <a:t>: distinta tra data di scadenza e termine minimo di conservazione (TMC)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Indicazioni nutrizionali (</a:t>
            </a:r>
            <a:r>
              <a:rPr lang="it-IT" sz="105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claims</a:t>
            </a: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): </a:t>
            </a:r>
            <a:r>
              <a:rPr lang="it-IT" sz="1050" dirty="0">
                <a:latin typeface="Comic Sans MS" panose="030F0702030302020204" pitchFamily="66" charset="0"/>
              </a:rPr>
              <a:t> indicazioni che  affermano, suggeriscono o sotto intendono che un prodotto ha particolari proprietà nutrizionali, benefiche, dovute all’energia (valore calorico) che apporta, apporta a tasso ridotto o accresciuto o non apporta; e/o alle sostanze nutritive o di altro </a:t>
            </a:r>
            <a:r>
              <a:rPr lang="it-IT" sz="1050" dirty="0" err="1">
                <a:latin typeface="Comic Sans MS" panose="030F0702030302020204" pitchFamily="66" charset="0"/>
              </a:rPr>
              <a:t>tipoche</a:t>
            </a:r>
            <a:r>
              <a:rPr lang="it-IT" sz="1050" dirty="0">
                <a:latin typeface="Comic Sans MS" panose="030F0702030302020204" pitchFamily="66" charset="0"/>
              </a:rPr>
              <a:t> contiene, contiene in proporzioni ridotte o accresciute o non contiene. </a:t>
            </a:r>
            <a:r>
              <a:rPr lang="it-IT" sz="1050" b="1" i="1" dirty="0">
                <a:latin typeface="Comic Sans MS" panose="030F0702030302020204" pitchFamily="66" charset="0"/>
              </a:rPr>
              <a:t>(Art. 2 Reg. 1924/2006) </a:t>
            </a:r>
            <a:endParaRPr lang="it-IT" sz="105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Condizioni di conservazione ed usi: </a:t>
            </a:r>
            <a:r>
              <a:rPr lang="it-IT" sz="1050" dirty="0">
                <a:latin typeface="Comic Sans MS" panose="030F0702030302020204" pitchFamily="66" charset="0"/>
              </a:rPr>
              <a:t>utili per consentire la corretta conservazione del prodotto ed un suo uso adeguato dopo l’apertura della confezione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Elenco degli ingredienti: </a:t>
            </a:r>
            <a:r>
              <a:rPr lang="it-IT" sz="1050" dirty="0">
                <a:latin typeface="Comic Sans MS" panose="030F0702030302020204" pitchFamily="66" charset="0"/>
              </a:rPr>
              <a:t>indica in dettaglio gli ingredienti utilizzati, in ordine decrescente di peso ponendo particolare attenzione agli allergeni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Allergeni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Paese d’origine e luogo di  provenienza: </a:t>
            </a:r>
            <a:r>
              <a:rPr lang="it-IT" sz="1050" dirty="0">
                <a:latin typeface="Comic Sans MS" panose="030F0702030302020204" pitchFamily="66" charset="0"/>
              </a:rPr>
              <a:t>diventa obbligatoria anche per le carni fresche e congelate delle specie suina, ovina, caprina ed avicola, oltre che per le carni bovine, pesce, frutta e verdura, miele ed olio extra vergine di oliva.</a:t>
            </a:r>
            <a:endParaRPr lang="it-IT" sz="105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Dichiarazioni nutrizionali: </a:t>
            </a:r>
            <a:r>
              <a:rPr lang="it-IT" sz="1050" dirty="0">
                <a:latin typeface="Comic Sans MS" panose="030F0702030302020204" pitchFamily="66" charset="0"/>
              </a:rPr>
              <a:t>vengono riportate informazioni sul contenuto calorico e nutritivo dell’alimento.</a:t>
            </a:r>
            <a:endParaRPr lang="it-IT" sz="105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Nome o ragione sociale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dirty="0">
                <a:solidFill>
                  <a:srgbClr val="0070C0"/>
                </a:solidFill>
                <a:latin typeface="Comic Sans MS" panose="030F0702030302020204" pitchFamily="66" charset="0"/>
              </a:rPr>
              <a:t>Quantità al netto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400" dirty="0">
              <a:latin typeface="Comic Sans MS" panose="030F0702030302020204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CF1B-9699-4457-BEDA-99766C54072A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28676" name="Rettangolo 2"/>
          <p:cNvSpPr>
            <a:spLocks noChangeArrowheads="1"/>
          </p:cNvSpPr>
          <p:nvPr/>
        </p:nvSpPr>
        <p:spPr bwMode="auto">
          <a:xfrm>
            <a:off x="71438" y="6480175"/>
            <a:ext cx="145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1800" i="1">
                <a:latin typeface="Calibri" pitchFamily="34" charset="0"/>
              </a:rPr>
              <a:t>Fonte: Minsal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4213" y="3238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b="1">
                <a:solidFill>
                  <a:srgbClr val="0070C0"/>
                </a:solidFill>
                <a:latin typeface="Comic Sans MS" pitchFamily="66" charset="0"/>
              </a:rPr>
              <a:t>NOVITA’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contenuto 2"/>
          <p:cNvSpPr>
            <a:spLocks noGrp="1"/>
          </p:cNvSpPr>
          <p:nvPr>
            <p:ph sz="half" idx="1"/>
          </p:nvPr>
        </p:nvSpPr>
        <p:spPr>
          <a:xfrm>
            <a:off x="1403648" y="3284984"/>
            <a:ext cx="3168352" cy="295230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1800" dirty="0">
                <a:latin typeface="Comic Sans MS" pitchFamily="66" charset="0"/>
              </a:rPr>
              <a:t>Il regolamento (CE) 1924/2006 armonizza i </a:t>
            </a:r>
            <a:r>
              <a:rPr lang="it-IT" sz="1800" dirty="0" err="1">
                <a:latin typeface="Comic Sans MS" pitchFamily="66" charset="0"/>
              </a:rPr>
              <a:t>cosidetti</a:t>
            </a:r>
            <a:r>
              <a:rPr lang="it-IT" sz="1800" dirty="0">
                <a:latin typeface="Comic Sans MS" pitchFamily="66" charset="0"/>
              </a:rPr>
              <a:t> ‘’claims’’, ossia le indicazioni nutrizionali e le indicazioni sulla salute fornite sui prodotti alimentari.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1800" dirty="0">
                <a:latin typeface="Comic Sans MS" pitchFamily="66" charset="0"/>
              </a:rPr>
              <a:t>In vigore dal 01.07.2007</a:t>
            </a:r>
          </a:p>
          <a:p>
            <a:pPr marL="0" indent="0" algn="just" eaLnBrk="1" hangingPunct="1">
              <a:buFont typeface="Arial" charset="0"/>
              <a:buNone/>
            </a:pPr>
            <a:endParaRPr lang="it-IT" sz="1800" dirty="0">
              <a:latin typeface="Comic Sans MS" pitchFamily="66" charset="0"/>
            </a:endParaRPr>
          </a:p>
          <a:p>
            <a:pPr marL="0" indent="0" algn="just" eaLnBrk="1" hangingPunct="1"/>
            <a:endParaRPr lang="it-IT" sz="1800" dirty="0">
              <a:latin typeface="Comic Sans MS" pitchFamily="66" charset="0"/>
            </a:endParaRPr>
          </a:p>
        </p:txBody>
      </p:sp>
      <p:pic>
        <p:nvPicPr>
          <p:cNvPr id="29698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868461"/>
            <a:ext cx="3657600" cy="3975153"/>
          </a:xfrm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412A-D577-49E5-BD8B-D378A7C826D2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29699" name="CasellaDiTesto 12"/>
          <p:cNvSpPr txBox="1">
            <a:spLocks noChangeArrowheads="1"/>
          </p:cNvSpPr>
          <p:nvPr/>
        </p:nvSpPr>
        <p:spPr bwMode="auto">
          <a:xfrm>
            <a:off x="1403648" y="1341438"/>
            <a:ext cx="52559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Comic Sans MS" pitchFamily="66" charset="0"/>
              </a:rPr>
              <a:t>L’etichetta degli alimenti, oltre a fornire informazioni relative al prodotto commercializzato, può essere utilizzata dal produttore come mezzo per valorizzare i propri prodotti e dal consumatore per fare scelte più attente e in linea con le sue necessità.</a:t>
            </a:r>
          </a:p>
          <a:p>
            <a:pPr algn="just"/>
            <a:endParaRPr lang="it-IT" sz="1800" dirty="0">
              <a:latin typeface="Comic Sans MS" pitchFamily="66" charset="0"/>
            </a:endParaRPr>
          </a:p>
        </p:txBody>
      </p:sp>
      <p:sp>
        <p:nvSpPr>
          <p:cNvPr id="29701" name="Rettangolo 3"/>
          <p:cNvSpPr>
            <a:spLocks noChangeArrowheads="1"/>
          </p:cNvSpPr>
          <p:nvPr/>
        </p:nvSpPr>
        <p:spPr bwMode="auto">
          <a:xfrm>
            <a:off x="71438" y="6480175"/>
            <a:ext cx="145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1800" i="1">
                <a:latin typeface="Calibri" pitchFamily="34" charset="0"/>
              </a:rPr>
              <a:t>Fonte: Minsal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971550" y="323850"/>
            <a:ext cx="720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0070C0"/>
                </a:solidFill>
                <a:latin typeface="Comic Sans MS" pitchFamily="66" charset="0"/>
              </a:rPr>
              <a:t>LE INDICAZIONI NUTRIZIONALI </a:t>
            </a:r>
          </a:p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0070C0"/>
                </a:solidFill>
                <a:latin typeface="Comic Sans MS" pitchFamily="66" charset="0"/>
              </a:rPr>
              <a:t>REGOLAMENTO (CE) 1924/2006 (CLAIMS)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E93EF-C2E1-4A50-B210-F323238A504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COMUNICAZIONE: I CLAIMS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0901" name="Immagine 1" descr="Immagine e-m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5349"/>
            <a:ext cx="6264696" cy="35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274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uppo 11"/>
          <p:cNvGrpSpPr>
            <a:grpSpLocks/>
          </p:cNvGrpSpPr>
          <p:nvPr/>
        </p:nvGrpSpPr>
        <p:grpSpPr bwMode="auto">
          <a:xfrm>
            <a:off x="1524000" y="1268760"/>
            <a:ext cx="6792416" cy="4824412"/>
            <a:chOff x="1115616" y="1484784"/>
            <a:chExt cx="7344816" cy="4824536"/>
          </a:xfrm>
        </p:grpSpPr>
        <p:sp>
          <p:nvSpPr>
            <p:cNvPr id="4" name="Rettangolo arrotondato 3"/>
            <p:cNvSpPr/>
            <p:nvPr/>
          </p:nvSpPr>
          <p:spPr>
            <a:xfrm>
              <a:off x="1115616" y="1484784"/>
              <a:ext cx="7344816" cy="4824536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schemeClr val="tx1"/>
                </a:solidFill>
              </a:endParaRPr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268304" y="1845155"/>
              <a:ext cx="4752061" cy="287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tx1"/>
                  </a:solidFill>
                </a:rPr>
                <a:t>A BASSO CONTENUTO CALORICO</a:t>
              </a: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2268304" y="3572400"/>
              <a:ext cx="4752061" cy="28893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tx1"/>
                  </a:solidFill>
                </a:rPr>
                <a:t>A RIDOTTO CONTENUTO CALORICO</a:t>
              </a: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2268304" y="5013887"/>
              <a:ext cx="4752061" cy="287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tx1"/>
                  </a:solidFill>
                </a:rPr>
                <a:t>SENZA CALORIE</a:t>
              </a:r>
            </a:p>
          </p:txBody>
        </p:sp>
        <p:sp>
          <p:nvSpPr>
            <p:cNvPr id="6" name="Rettangolo arrotondato 5"/>
            <p:cNvSpPr/>
            <p:nvPr/>
          </p:nvSpPr>
          <p:spPr>
            <a:xfrm>
              <a:off x="1598284" y="2421433"/>
              <a:ext cx="6163549" cy="6477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contiene non più di 40 kcal/100 g per i solidi o più di 20 kcal/100 ml per i liquidi</a:t>
              </a: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1598284" y="4005799"/>
              <a:ext cx="6163549" cy="6477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valore energetico è ridotto di almeno il 30%</a:t>
              </a: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1598284" y="5372671"/>
              <a:ext cx="6163549" cy="649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contiene non più di 4 kcal/100 ml</a:t>
              </a:r>
            </a:p>
          </p:txBody>
        </p:sp>
      </p:grp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C230C-84FA-479C-9472-FEB6FAFE40ED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30723" name="Rettangolo 13"/>
          <p:cNvSpPr>
            <a:spLocks noChangeArrowheads="1"/>
          </p:cNvSpPr>
          <p:nvPr/>
        </p:nvSpPr>
        <p:spPr bwMode="auto">
          <a:xfrm>
            <a:off x="71438" y="6480175"/>
            <a:ext cx="145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1800" i="1">
                <a:latin typeface="Calibri" pitchFamily="34" charset="0"/>
              </a:rPr>
              <a:t>Fonte: Minsal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691680" y="276572"/>
            <a:ext cx="64807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dirty="0">
                <a:solidFill>
                  <a:srgbClr val="0070C0"/>
                </a:solidFill>
                <a:latin typeface="Comic Sans MS" pitchFamily="66" charset="0"/>
              </a:rPr>
              <a:t>Esempi di indicazioni nutrizionali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uppo 3"/>
          <p:cNvGrpSpPr>
            <a:grpSpLocks/>
          </p:cNvGrpSpPr>
          <p:nvPr/>
        </p:nvGrpSpPr>
        <p:grpSpPr bwMode="auto">
          <a:xfrm>
            <a:off x="1259631" y="549275"/>
            <a:ext cx="7525593" cy="5688013"/>
            <a:chOff x="539552" y="548680"/>
            <a:chExt cx="8424936" cy="5688632"/>
          </a:xfrm>
        </p:grpSpPr>
        <p:sp>
          <p:nvSpPr>
            <p:cNvPr id="6" name="Rettangolo arrotondato 5"/>
            <p:cNvSpPr/>
            <p:nvPr/>
          </p:nvSpPr>
          <p:spPr>
            <a:xfrm>
              <a:off x="539552" y="548680"/>
              <a:ext cx="8424936" cy="5688632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schemeClr val="tx1"/>
                </a:solidFill>
              </a:endParaRP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2268029" y="836049"/>
              <a:ext cx="4752121" cy="28895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A BASSO CONTENUTO DI ZUCCHERI</a:t>
              </a: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2268029" y="2420547"/>
              <a:ext cx="4752121" cy="28895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SENZA ZUCCHERI</a:t>
              </a: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2268029" y="3717675"/>
              <a:ext cx="4752121" cy="28736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SENZA ZUCCHERI AGGIUNTI</a:t>
              </a: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1260148" y="1412374"/>
              <a:ext cx="6912321" cy="647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contiene non più di 5 g di zuccheri per 100 g per i solidi o 2,5 g di zuccheri per 100 ml per i liquidi</a:t>
              </a: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1115711" y="2852394"/>
              <a:ext cx="7056757" cy="64935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contiene non più di 0,5 g di zuccheri per 100 g o 100 ml</a:t>
              </a: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1260148" y="4652815"/>
              <a:ext cx="6912321" cy="647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 non contiene zuccheri o ogni altro prodotto utilizzato per le sue proprietà dolcificanti. Se l’alimento li contiene naturalmente si deve riportare sull’etichetta:        ‘’contiene naturalmente zuccheri’’</a:t>
              </a:r>
            </a:p>
          </p:txBody>
        </p:sp>
      </p:grp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2BEC6-D2B4-4278-B3F6-E972F6F09237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32771" name="Rettangolo 13"/>
          <p:cNvSpPr>
            <a:spLocks noChangeArrowheads="1"/>
          </p:cNvSpPr>
          <p:nvPr/>
        </p:nvSpPr>
        <p:spPr bwMode="auto">
          <a:xfrm>
            <a:off x="71438" y="6480175"/>
            <a:ext cx="145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1800" i="1">
                <a:latin typeface="Calibri" pitchFamily="34" charset="0"/>
              </a:rPr>
              <a:t>Fonte: Minsal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uppo 14"/>
          <p:cNvGrpSpPr>
            <a:grpSpLocks/>
          </p:cNvGrpSpPr>
          <p:nvPr/>
        </p:nvGrpSpPr>
        <p:grpSpPr bwMode="auto">
          <a:xfrm>
            <a:off x="1331640" y="404813"/>
            <a:ext cx="7380560" cy="6192837"/>
            <a:chOff x="539552" y="404664"/>
            <a:chExt cx="8280920" cy="6192688"/>
          </a:xfrm>
        </p:grpSpPr>
        <p:sp>
          <p:nvSpPr>
            <p:cNvPr id="6" name="Rettangolo arrotondato 5"/>
            <p:cNvSpPr/>
            <p:nvPr/>
          </p:nvSpPr>
          <p:spPr>
            <a:xfrm>
              <a:off x="539552" y="404664"/>
              <a:ext cx="8280920" cy="6192688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schemeClr val="tx1"/>
                </a:solidFill>
              </a:endParaRP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1838209" y="682469"/>
              <a:ext cx="5358149" cy="36987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dirty="0">
                  <a:solidFill>
                    <a:schemeClr val="tx1"/>
                  </a:solidFill>
                </a:rPr>
                <a:t>A BASSO CONTENUTO DI GRASSI </a:t>
              </a: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838209" y="2123885"/>
              <a:ext cx="5358149" cy="36829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tx1"/>
                  </a:solidFill>
                </a:rPr>
                <a:t>SENZA GRASSI</a:t>
              </a: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1838209" y="3563713"/>
              <a:ext cx="5358149" cy="36987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tx1"/>
                  </a:solidFill>
                </a:rPr>
                <a:t>A BASSO CONTENUTO DI GRASSI SATURI</a:t>
              </a: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1082511" y="1228556"/>
              <a:ext cx="6950511" cy="831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contiene non più di 3 g di grassi per 100 g per i solidi o 1,5 g di grassi per 100 ml per i liquidi</a:t>
              </a: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1082511" y="2668385"/>
              <a:ext cx="6950511" cy="8334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contiene non più di 0,5 g di grassi per 100 g o 100 ml</a:t>
              </a: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1045997" y="4109800"/>
              <a:ext cx="7268031" cy="831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Il prodotto non supera 1,5 g/100g per i solidi o 0,75 g/100 ml per i liquidi</a:t>
              </a: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1830271" y="5003540"/>
              <a:ext cx="5358148" cy="36987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tx1"/>
                  </a:solidFill>
                </a:rPr>
                <a:t>SENZA GRASSI SATURI</a:t>
              </a:r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1074574" y="5549627"/>
              <a:ext cx="6950511" cy="831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>
                  <a:solidFill>
                    <a:schemeClr val="tx1"/>
                  </a:solidFill>
                </a:rPr>
                <a:t>La somma degli acidi grassi saturi e acidi grassi trans non supera 0,1 g di grassi saturi per 100 g o 100 ml</a:t>
              </a:r>
            </a:p>
          </p:txBody>
        </p:sp>
      </p:grp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8B2B3-B23C-4CC5-8185-C15A57522057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31747" name="Rettangolo 16"/>
          <p:cNvSpPr>
            <a:spLocks noChangeArrowheads="1"/>
          </p:cNvSpPr>
          <p:nvPr/>
        </p:nvSpPr>
        <p:spPr bwMode="auto">
          <a:xfrm>
            <a:off x="71438" y="6480175"/>
            <a:ext cx="145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sz="1800" i="1" dirty="0">
                <a:latin typeface="Calibri" pitchFamily="34" charset="0"/>
              </a:rPr>
              <a:t>Fonte: Minsal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sellaDiTesto 12"/>
          <p:cNvSpPr txBox="1">
            <a:spLocks noChangeArrowheads="1"/>
          </p:cNvSpPr>
          <p:nvPr/>
        </p:nvSpPr>
        <p:spPr bwMode="auto">
          <a:xfrm>
            <a:off x="1359521" y="2606304"/>
            <a:ext cx="67688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1800" dirty="0">
                <a:latin typeface="Comic Sans MS" pitchFamily="66" charset="0"/>
              </a:rPr>
              <a:t>Acidi grassi </a:t>
            </a:r>
            <a:r>
              <a:rPr lang="it-IT" sz="1800" dirty="0" err="1">
                <a:latin typeface="Comic Sans MS" pitchFamily="66" charset="0"/>
              </a:rPr>
              <a:t>monioinsaturi</a:t>
            </a:r>
            <a:endParaRPr lang="it-IT" sz="1800" dirty="0"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latin typeface="Comic Sans MS" pitchFamily="66" charset="0"/>
              </a:rPr>
              <a:t>Acido linoleico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latin typeface="Comic Sans MS" pitchFamily="66" charset="0"/>
              </a:rPr>
              <a:t>Acido oleico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latin typeface="Comic Sans MS" pitchFamily="66" charset="0"/>
              </a:rPr>
              <a:t>Calcio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latin typeface="Comic Sans MS" pitchFamily="66" charset="0"/>
              </a:rPr>
              <a:t>Ferro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latin typeface="Comic Sans MS" pitchFamily="66" charset="0"/>
              </a:rPr>
              <a:t>Magnesio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latin typeface="Comic Sans MS" pitchFamily="66" charset="0"/>
              </a:rPr>
              <a:t>Vitamine</a:t>
            </a:r>
          </a:p>
          <a:p>
            <a:pPr marL="285750" indent="-285750" algn="just">
              <a:buFontTx/>
              <a:buChar char="-"/>
            </a:pPr>
            <a:r>
              <a:rPr lang="it-IT" sz="1800" dirty="0" err="1">
                <a:latin typeface="Comic Sans MS" pitchFamily="66" charset="0"/>
              </a:rPr>
              <a:t>ecc</a:t>
            </a:r>
            <a:r>
              <a:rPr lang="it-IT" sz="1800" dirty="0">
                <a:latin typeface="Comic Sans MS" pitchFamily="66" charset="0"/>
              </a:rPr>
              <a:t>… </a:t>
            </a:r>
          </a:p>
        </p:txBody>
      </p:sp>
      <p:sp>
        <p:nvSpPr>
          <p:cNvPr id="14" name="Segnaposto numero diapositiva 13"/>
          <p:cNvSpPr txBox="1">
            <a:spLocks noGrp="1"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03ECC-245B-4540-9A01-6179AB8F9F64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161752" y="404811"/>
            <a:ext cx="7488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LE INDICAZIONI SULLA SALUTE CONSENTITE SUI PRODOTTI ALIMENTARI, SONO RIPORTATE NEL REG. (UE) 432/2012</a:t>
            </a:r>
          </a:p>
        </p:txBody>
      </p:sp>
      <p:sp>
        <p:nvSpPr>
          <p:cNvPr id="33797" name="Segnaposto contenuto 2"/>
          <p:cNvSpPr>
            <a:spLocks/>
          </p:cNvSpPr>
          <p:nvPr/>
        </p:nvSpPr>
        <p:spPr bwMode="auto">
          <a:xfrm>
            <a:off x="5076825" y="4005065"/>
            <a:ext cx="3240088" cy="2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5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51376A5-EFF8-4A8E-9C10-A494311923C4}" type="slidenum">
              <a:rPr lang="it-IT" altLang="it-IT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2051050" y="949325"/>
            <a:ext cx="67691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In tema di CLAIM</a:t>
            </a:r>
          </a:p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Un esempio da non seguire:</a:t>
            </a:r>
          </a:p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Comic Sans MS" pitchFamily="66" charset="0"/>
              </a:rPr>
              <a:t>hanno chiesto a </a:t>
            </a:r>
          </a:p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Comic Sans MS" pitchFamily="66" charset="0"/>
              </a:rPr>
              <a:t>CANNAVACCIUOLO </a:t>
            </a:r>
          </a:p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Comic Sans MS" pitchFamily="66" charset="0"/>
              </a:rPr>
              <a:t>cosa ne pensa del</a:t>
            </a:r>
          </a:p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Comic Sans MS" pitchFamily="66" charset="0"/>
              </a:rPr>
              <a:t>GORGONZOLA ?</a:t>
            </a: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numero diapositiva 1"/>
          <p:cNvSpPr txBox="1">
            <a:spLocks noGrp="1"/>
          </p:cNvSpPr>
          <p:nvPr/>
        </p:nvSpPr>
        <p:spPr bwMode="auto">
          <a:xfrm>
            <a:off x="6516688" y="6308725"/>
            <a:ext cx="2170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B61975E-C7AF-4243-8B27-9A3A48172DFE}" type="slidenum">
              <a:rPr lang="it-IT" altLang="it-IT" sz="1200">
                <a:solidFill>
                  <a:srgbClr val="FFFFFF"/>
                </a:solidFill>
              </a:rPr>
              <a:pPr algn="r"/>
              <a:t>19</a:t>
            </a:fld>
            <a:endParaRPr lang="it-IT" altLang="it-IT" sz="1200">
              <a:solidFill>
                <a:srgbClr val="FFFFFF"/>
              </a:solidFill>
            </a:endParaRPr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b="1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4400" b="1">
                <a:solidFill>
                  <a:srgbClr val="FF0000"/>
                </a:solidFill>
                <a:latin typeface="Comic Sans MS" pitchFamily="66" charset="0"/>
              </a:rPr>
              <a:t>Grazie, …….</a:t>
            </a:r>
          </a:p>
          <a:p>
            <a:pPr algn="ctr">
              <a:spcBef>
                <a:spcPct val="50000"/>
              </a:spcBef>
            </a:pPr>
            <a:endParaRPr lang="it-IT" altLang="it-IT" b="1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88913"/>
            <a:ext cx="496887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n solo agricoltura tradizionale in Sri Lanka">
            <a:hlinkClick r:id="rId2" tooltip="Cinque domande a Oxfam Italia. Ecco come i prodotti naturali si diffondono in Sri Lanka"/>
            <a:extLst>
              <a:ext uri="{FF2B5EF4-FFF2-40B4-BE49-F238E27FC236}">
                <a16:creationId xmlns:a16="http://schemas.microsoft.com/office/drawing/2014/main" id="{343160B0-BFDE-4E23-A285-2CEB755D2D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7275" y="2997200"/>
            <a:ext cx="5715000" cy="2603500"/>
          </a:xfrm>
        </p:spPr>
      </p:pic>
      <p:sp>
        <p:nvSpPr>
          <p:cNvPr id="10243" name="Rettangolo 3">
            <a:extLst>
              <a:ext uri="{FF2B5EF4-FFF2-40B4-BE49-F238E27FC236}">
                <a16:creationId xmlns:a16="http://schemas.microsoft.com/office/drawing/2014/main" id="{FA7BEA60-93E6-4245-A8E5-5DD60DC93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476672"/>
            <a:ext cx="7273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Nel 2015 </a:t>
            </a:r>
            <a:r>
              <a:rPr lang="it-IT" altLang="it-IT" b="1" dirty="0">
                <a:solidFill>
                  <a:srgbClr val="FF0000"/>
                </a:solidFill>
              </a:rPr>
              <a:t>l’EXPO ha rappresentato l’occasione per approfondire molti temi:</a:t>
            </a:r>
            <a:endParaRPr kumimoji="0" lang="it-IT" altLang="it-IT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IL CIBO E’ VITA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70C0"/>
                </a:solidFill>
              </a:rPr>
              <a:t>LA </a:t>
            </a: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70C0"/>
                </a:solidFill>
              </a:rPr>
              <a:t>UNA SCELTA </a:t>
            </a: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CONSAPEVOLE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 SPRECARE IL CIBO ……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55FAD5C-2C26-46C5-91EA-AD8A4744D936}" type="slidenum">
              <a:rPr lang="it-IT" altLang="it-IT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0350"/>
            <a:ext cx="504031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619672" y="333375"/>
            <a:ext cx="7273503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LA COMUNICAZIONE 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Reg. (CE) 1924/2006</a:t>
            </a:r>
          </a:p>
          <a:p>
            <a:pPr algn="r">
              <a:spcBef>
                <a:spcPct val="50000"/>
              </a:spcBef>
            </a:pPr>
            <a:endParaRPr lang="it-IT" altLang="it-IT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spcBef>
                <a:spcPct val="50000"/>
              </a:spcBef>
            </a:pPr>
            <a:endParaRPr lang="it-IT" altLang="it-IT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Si erano dimenticati del Reg. (CE) 1924/2006</a:t>
            </a:r>
          </a:p>
          <a:p>
            <a:pPr algn="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(non più di 3 grammi per 100 g di alimento)</a:t>
            </a:r>
          </a:p>
          <a:p>
            <a:pPr algn="r"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Avevano fatto riferimento ad altri formaggi, </a:t>
            </a:r>
          </a:p>
          <a:p>
            <a:pPr algn="r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nei quali il contenuto in grassi sul tal quale </a:t>
            </a:r>
          </a:p>
          <a:p>
            <a:pPr algn="r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è superiore al Gorgonzola</a:t>
            </a: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LA COMUNICAZIONE E’ STATA INTERROTTA … 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0696D85-D0B6-4F42-A89F-D580320D63AA}" type="slidenum">
              <a:rPr lang="it-IT" altLang="it-IT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971550" y="333375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 b="1" dirty="0">
                <a:solidFill>
                  <a:srgbClr val="FF0000"/>
                </a:solidFill>
                <a:latin typeface="Comic Sans MS" pitchFamily="66" charset="0"/>
              </a:rPr>
              <a:t>PRESENZA DI ALLERGENI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37AB73-E151-4E3F-9FB2-2F65B8A67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4" y="1772815"/>
            <a:ext cx="5556072" cy="38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sellaDiTesto 12"/>
          <p:cNvSpPr txBox="1">
            <a:spLocks noChangeArrowheads="1"/>
          </p:cNvSpPr>
          <p:nvPr/>
        </p:nvSpPr>
        <p:spPr bwMode="auto">
          <a:xfrm>
            <a:off x="1403648" y="1700808"/>
            <a:ext cx="67688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Comic Sans MS" pitchFamily="66" charset="0"/>
              </a:rPr>
              <a:t>Rappresentano una delle novità più importanti della nuova etichettatura.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Comic Sans MS" pitchFamily="66" charset="0"/>
              </a:rPr>
              <a:t>La loro presenza deve essere evidenziata con un carattere diverso rispetto agli altri ingredienti per dimensione, stile o colore.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Comic Sans MS" pitchFamily="66" charset="0"/>
              </a:rPr>
              <a:t>Devono essere indicati anche nei prodotti sfusi e in quelli somministrati nei ristoranti, bar e mense.</a:t>
            </a:r>
          </a:p>
          <a:p>
            <a:pPr algn="just"/>
            <a:endParaRPr lang="it-IT" sz="1800" dirty="0">
              <a:latin typeface="Comic Sans MS" pitchFamily="66" charset="0"/>
            </a:endParaRPr>
          </a:p>
        </p:txBody>
      </p:sp>
      <p:sp>
        <p:nvSpPr>
          <p:cNvPr id="14" name="Segnaposto numero diapositiva 13"/>
          <p:cNvSpPr txBox="1">
            <a:spLocks noGrp="1"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03ECC-245B-4540-9A01-6179AB8F9F64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187624" y="323850"/>
            <a:ext cx="74880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ALLERGENI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Reg. (UE) n. 1169/2011</a:t>
            </a:r>
          </a:p>
        </p:txBody>
      </p:sp>
      <p:sp>
        <p:nvSpPr>
          <p:cNvPr id="33797" name="Segnaposto contenuto 2"/>
          <p:cNvSpPr>
            <a:spLocks/>
          </p:cNvSpPr>
          <p:nvPr/>
        </p:nvSpPr>
        <p:spPr bwMode="auto">
          <a:xfrm>
            <a:off x="5076825" y="4005065"/>
            <a:ext cx="3240088" cy="2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5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sellaDiTesto 12"/>
          <p:cNvSpPr txBox="1">
            <a:spLocks noChangeArrowheads="1"/>
          </p:cNvSpPr>
          <p:nvPr/>
        </p:nvSpPr>
        <p:spPr bwMode="auto">
          <a:xfrm>
            <a:off x="1475656" y="836712"/>
            <a:ext cx="7272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it-IT" sz="1600" dirty="0">
                <a:latin typeface="Comic Sans MS" pitchFamily="66" charset="0"/>
              </a:rPr>
              <a:t>. Cereali contenenti glutine, vale a dire: grano (farro e grano </a:t>
            </a:r>
            <a:r>
              <a:rPr lang="it-IT" sz="1600" dirty="0" err="1">
                <a:latin typeface="Comic Sans MS" pitchFamily="66" charset="0"/>
              </a:rPr>
              <a:t>khorasan</a:t>
            </a:r>
            <a:r>
              <a:rPr lang="it-IT" sz="1600" dirty="0">
                <a:latin typeface="Comic Sans MS" pitchFamily="66" charset="0"/>
              </a:rPr>
              <a:t>), segale, orzo,  avena o i loro ceppi ibridati e prodotti derivati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it-IT" sz="1600" dirty="0">
                <a:latin typeface="Comic Sans MS" pitchFamily="66" charset="0"/>
              </a:rPr>
              <a:t>. Crostacei e prodotti a base di crostacei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it-IT" sz="1600" dirty="0">
                <a:latin typeface="Comic Sans MS" pitchFamily="66" charset="0"/>
              </a:rPr>
              <a:t>. Uova e prodotti a base di uova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it-IT" sz="1600" dirty="0">
                <a:latin typeface="Comic Sans MS" pitchFamily="66" charset="0"/>
              </a:rPr>
              <a:t>. Pesce e prodotti a base di pesce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it-IT" sz="1600" dirty="0">
                <a:latin typeface="Comic Sans MS" pitchFamily="66" charset="0"/>
              </a:rPr>
              <a:t>. Arachidi e prodotti a base di arachidi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6</a:t>
            </a:r>
            <a:r>
              <a:rPr lang="it-IT" sz="1600" dirty="0">
                <a:latin typeface="Comic Sans MS" pitchFamily="66" charset="0"/>
              </a:rPr>
              <a:t>. Soia e prodotti a base di soia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it-IT" sz="1600" dirty="0">
                <a:latin typeface="Comic Sans MS" pitchFamily="66" charset="0"/>
              </a:rPr>
              <a:t>. Latte e prodotti a base di latte (incluso il lattosio)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it-IT" sz="1600" dirty="0">
                <a:latin typeface="Comic Sans MS" pitchFamily="66" charset="0"/>
              </a:rPr>
              <a:t>. Frutta a guscio: mandorle (</a:t>
            </a:r>
            <a:r>
              <a:rPr lang="it-IT" sz="1600" dirty="0" err="1">
                <a:latin typeface="Comic Sans MS" pitchFamily="66" charset="0"/>
              </a:rPr>
              <a:t>Amygdalus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communis</a:t>
            </a:r>
            <a:r>
              <a:rPr lang="it-IT" sz="1600" dirty="0">
                <a:latin typeface="Comic Sans MS" pitchFamily="66" charset="0"/>
              </a:rPr>
              <a:t> L.), nocciole (</a:t>
            </a:r>
            <a:r>
              <a:rPr lang="it-IT" sz="1600" dirty="0" err="1">
                <a:latin typeface="Comic Sans MS" pitchFamily="66" charset="0"/>
              </a:rPr>
              <a:t>Corylus</a:t>
            </a:r>
            <a:r>
              <a:rPr lang="it-IT" sz="1600" dirty="0">
                <a:latin typeface="Comic Sans MS" pitchFamily="66" charset="0"/>
              </a:rPr>
              <a:t> avellana), noci (</a:t>
            </a:r>
            <a:r>
              <a:rPr lang="it-IT" sz="1600" dirty="0" err="1">
                <a:latin typeface="Comic Sans MS" pitchFamily="66" charset="0"/>
              </a:rPr>
              <a:t>Juglans</a:t>
            </a:r>
            <a:r>
              <a:rPr lang="it-IT" sz="1600" dirty="0">
                <a:latin typeface="Comic Sans MS" pitchFamily="66" charset="0"/>
              </a:rPr>
              <a:t> regia), noci di acagiù (</a:t>
            </a:r>
            <a:r>
              <a:rPr lang="it-IT" sz="1600" dirty="0" err="1">
                <a:latin typeface="Comic Sans MS" pitchFamily="66" charset="0"/>
              </a:rPr>
              <a:t>Anacardium</a:t>
            </a:r>
            <a:r>
              <a:rPr lang="it-IT" sz="1600" dirty="0">
                <a:latin typeface="Comic Sans MS" pitchFamily="66" charset="0"/>
              </a:rPr>
              <a:t> occidentale), noci di pecan (</a:t>
            </a:r>
            <a:r>
              <a:rPr lang="it-IT" sz="1600" dirty="0" err="1">
                <a:latin typeface="Comic Sans MS" pitchFamily="66" charset="0"/>
              </a:rPr>
              <a:t>Carya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illinoinensis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Wangenh</a:t>
            </a:r>
            <a:r>
              <a:rPr lang="it-IT" sz="1600" dirty="0">
                <a:latin typeface="Comic Sans MS" pitchFamily="66" charset="0"/>
              </a:rPr>
              <a:t> K. Koch), noci del Brasile (</a:t>
            </a:r>
            <a:r>
              <a:rPr lang="it-IT" sz="1600" dirty="0" err="1">
                <a:latin typeface="Comic Sans MS" pitchFamily="66" charset="0"/>
              </a:rPr>
              <a:t>Bertholletia</a:t>
            </a:r>
            <a:r>
              <a:rPr lang="it-IT" sz="1600" dirty="0">
                <a:latin typeface="Comic Sans MS" pitchFamily="66" charset="0"/>
              </a:rPr>
              <a:t> excelsa), pistacchi (</a:t>
            </a:r>
            <a:r>
              <a:rPr lang="it-IT" sz="1600" dirty="0" err="1">
                <a:latin typeface="Comic Sans MS" pitchFamily="66" charset="0"/>
              </a:rPr>
              <a:t>Pistacia</a:t>
            </a:r>
            <a:r>
              <a:rPr lang="it-IT" sz="1600" dirty="0">
                <a:latin typeface="Comic Sans MS" pitchFamily="66" charset="0"/>
              </a:rPr>
              <a:t> vera), noci macadamia o noci del Queensland (Macadamia </a:t>
            </a:r>
            <a:r>
              <a:rPr lang="it-IT" sz="1600" dirty="0" err="1">
                <a:latin typeface="Comic Sans MS" pitchFamily="66" charset="0"/>
              </a:rPr>
              <a:t>ternifolia</a:t>
            </a:r>
            <a:r>
              <a:rPr lang="it-IT" sz="1600" dirty="0">
                <a:latin typeface="Comic Sans MS" pitchFamily="66" charset="0"/>
              </a:rPr>
              <a:t>) e i loro prodotti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9</a:t>
            </a:r>
            <a:r>
              <a:rPr lang="it-IT" sz="1600" dirty="0">
                <a:latin typeface="Comic Sans MS" pitchFamily="66" charset="0"/>
              </a:rPr>
              <a:t>. Sedano e prodotti a base di sedano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it-IT" sz="1600" dirty="0">
                <a:latin typeface="Comic Sans MS" pitchFamily="66" charset="0"/>
              </a:rPr>
              <a:t>. Senape e prodotti a base di senape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it-IT" sz="1600" dirty="0">
                <a:latin typeface="Comic Sans MS" pitchFamily="66" charset="0"/>
              </a:rPr>
              <a:t>. Semi di sesamo e prodotti a base di semi di sesamo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it-IT" sz="1600" dirty="0">
                <a:latin typeface="Comic Sans MS" pitchFamily="66" charset="0"/>
              </a:rPr>
              <a:t>. Anidride solforosa e solfiti, in concentrazioni superiore a 10 mg/kg o 10 mg/litro in termini di SO2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13</a:t>
            </a:r>
            <a:r>
              <a:rPr lang="it-IT" sz="1600" dirty="0">
                <a:latin typeface="Comic Sans MS" pitchFamily="66" charset="0"/>
              </a:rPr>
              <a:t>. Lupini e prodotti a base di lupini 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14</a:t>
            </a:r>
            <a:r>
              <a:rPr lang="it-IT" sz="1600" dirty="0">
                <a:latin typeface="Comic Sans MS" pitchFamily="66" charset="0"/>
              </a:rPr>
              <a:t>. Molluschi e prodotti a base di molluschi </a:t>
            </a:r>
          </a:p>
        </p:txBody>
      </p:sp>
      <p:sp>
        <p:nvSpPr>
          <p:cNvPr id="14" name="Segnaposto numero diapositiva 13"/>
          <p:cNvSpPr txBox="1">
            <a:spLocks noGrp="1"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03ECC-245B-4540-9A01-6179AB8F9F64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187624" y="323850"/>
            <a:ext cx="748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QUALI SONO GLI ALLERGENI ?</a:t>
            </a:r>
          </a:p>
        </p:txBody>
      </p:sp>
      <p:sp>
        <p:nvSpPr>
          <p:cNvPr id="33797" name="Segnaposto contenuto 2"/>
          <p:cNvSpPr>
            <a:spLocks/>
          </p:cNvSpPr>
          <p:nvPr/>
        </p:nvSpPr>
        <p:spPr bwMode="auto">
          <a:xfrm>
            <a:off x="5076825" y="4005065"/>
            <a:ext cx="3240088" cy="2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26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sellaDiTesto 12"/>
          <p:cNvSpPr txBox="1">
            <a:spLocks noChangeArrowheads="1"/>
          </p:cNvSpPr>
          <p:nvPr/>
        </p:nvSpPr>
        <p:spPr bwMode="auto">
          <a:xfrm>
            <a:off x="1403648" y="1700808"/>
            <a:ext cx="676880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Comic Sans MS" pitchFamily="66" charset="0"/>
              </a:rPr>
              <a:t>1)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….. Indicare la presenza degli ALLERGENI onde consentire ai consumatori, che presentano sensibilità a tali prodotti, di evitarli.</a:t>
            </a:r>
          </a:p>
          <a:p>
            <a:pPr algn="just"/>
            <a:endParaRPr lang="it-IT" sz="1800" dirty="0">
              <a:latin typeface="Comic Sans MS" pitchFamily="66" charset="0"/>
            </a:endParaRPr>
          </a:p>
          <a:p>
            <a:pPr algn="just"/>
            <a:r>
              <a:rPr lang="it-IT" sz="1800" dirty="0">
                <a:latin typeface="Comic Sans MS" pitchFamily="66" charset="0"/>
              </a:rPr>
              <a:t>2)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…. Si devono dare ai consumatori informazioni essenziali e accurate per consentire loro di fare scelte consapevoli.</a:t>
            </a:r>
          </a:p>
          <a:p>
            <a:pPr algn="just"/>
            <a:endParaRPr lang="it-IT" sz="1800" dirty="0">
              <a:latin typeface="Comic Sans MS" pitchFamily="66" charset="0"/>
            </a:endParaRPr>
          </a:p>
          <a:p>
            <a:pPr algn="just"/>
            <a:r>
              <a:rPr lang="it-IT" sz="1800" dirty="0">
                <a:latin typeface="Comic Sans MS" pitchFamily="66" charset="0"/>
              </a:rPr>
              <a:t>Il Libro Bianco 2000</a:t>
            </a:r>
          </a:p>
          <a:p>
            <a:pPr algn="just"/>
            <a:endParaRPr lang="it-IT" sz="1800" dirty="0">
              <a:latin typeface="Comic Sans MS" pitchFamily="66" charset="0"/>
            </a:endParaRPr>
          </a:p>
        </p:txBody>
      </p:sp>
      <p:sp>
        <p:nvSpPr>
          <p:cNvPr id="14" name="Segnaposto numero diapositiva 13"/>
          <p:cNvSpPr txBox="1">
            <a:spLocks noGrp="1"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03ECC-245B-4540-9A01-6179AB8F9F64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68313" y="323850"/>
            <a:ext cx="8207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ALLERGENI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UN PO’ DI STORIA; ……………2000.</a:t>
            </a:r>
          </a:p>
        </p:txBody>
      </p:sp>
      <p:sp>
        <p:nvSpPr>
          <p:cNvPr id="33797" name="Segnaposto contenuto 2"/>
          <p:cNvSpPr>
            <a:spLocks/>
          </p:cNvSpPr>
          <p:nvPr/>
        </p:nvSpPr>
        <p:spPr bwMode="auto">
          <a:xfrm>
            <a:off x="5076825" y="4005065"/>
            <a:ext cx="3240088" cy="2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7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sellaDiTesto 12"/>
          <p:cNvSpPr txBox="1">
            <a:spLocks noChangeArrowheads="1"/>
          </p:cNvSpPr>
          <p:nvPr/>
        </p:nvSpPr>
        <p:spPr bwMode="auto">
          <a:xfrm>
            <a:off x="1523999" y="1158022"/>
            <a:ext cx="67198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Comic Sans MS" pitchFamily="66" charset="0"/>
              </a:rPr>
              <a:t>La protezione dalle allergie e dalle intolleranze alimentari 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 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Il numero di coloro che soffrono di allergie o intolleranze alimentari (verso le arachidi o il lattosio) sta aumentando. 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Attualmente soffrono di allergie o di intolleranze alimentari l’8 % dei bambini e il 3 % degli adulti circa. 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Etichettare meglio aiuta queste persone a evitare alimenti o ingredienti che provocano reazioni. 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In passato, non era obbligatorio indicare le componenti di un ingrediente che incidesse per meno del 25 % sul prodotto finale. Dal 2005, salvo rare eccezioni, vanno indicati tutti gli ingredienti. Quelli noti come potenziali fonti di allergie o di intolleranze vanno </a:t>
            </a:r>
            <a:r>
              <a:rPr lang="it-IT" sz="1800" u="sng" dirty="0">
                <a:latin typeface="Comic Sans MS" pitchFamily="66" charset="0"/>
              </a:rPr>
              <a:t>sempre indicati. </a:t>
            </a:r>
          </a:p>
          <a:p>
            <a:pPr algn="just"/>
            <a:endParaRPr lang="it-IT" sz="1800" dirty="0">
              <a:latin typeface="Comic Sans MS" pitchFamily="66" charset="0"/>
            </a:endParaRPr>
          </a:p>
          <a:p>
            <a:pPr algn="just"/>
            <a:r>
              <a:rPr lang="it-IT" sz="1800" dirty="0">
                <a:latin typeface="Comic Sans MS" pitchFamily="66" charset="0"/>
              </a:rPr>
              <a:t>Dal Campo alla tavola, 2005</a:t>
            </a:r>
          </a:p>
          <a:p>
            <a:pPr algn="just"/>
            <a:r>
              <a:rPr lang="it-IT" sz="1800" dirty="0">
                <a:latin typeface="Comic Sans MS" pitchFamily="66" charset="0"/>
              </a:rPr>
              <a:t> 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4" name="Segnaposto numero diapositiva 13"/>
          <p:cNvSpPr txBox="1">
            <a:spLocks noGrp="1"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03ECC-245B-4540-9A01-6179AB8F9F64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187624" y="323850"/>
            <a:ext cx="748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ALLERGENI - UN PO’ DI STORIA; ……………2005.</a:t>
            </a:r>
          </a:p>
        </p:txBody>
      </p:sp>
      <p:sp>
        <p:nvSpPr>
          <p:cNvPr id="33797" name="Segnaposto contenuto 2"/>
          <p:cNvSpPr>
            <a:spLocks/>
          </p:cNvSpPr>
          <p:nvPr/>
        </p:nvSpPr>
        <p:spPr bwMode="auto">
          <a:xfrm>
            <a:off x="5076825" y="4005065"/>
            <a:ext cx="3240088" cy="2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3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0D157A02-3A62-4136-9A4C-4D77F9D8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956550" cy="1655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800" dirty="0">
                <a:solidFill>
                  <a:srgbClr val="0070C0"/>
                </a:solidFill>
                <a:latin typeface="Comic Sans MS" pitchFamily="66" charset="0"/>
              </a:rPr>
              <a:t>Il Latte e derivati: le etichette che cambiano</a:t>
            </a:r>
            <a:br>
              <a:rPr lang="it-IT" altLang="it-IT" sz="28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it-IT" altLang="it-IT" sz="2800" dirty="0">
                <a:solidFill>
                  <a:srgbClr val="0070C0"/>
                </a:solidFill>
                <a:latin typeface="Comic Sans MS" pitchFamily="66" charset="0"/>
              </a:rPr>
              <a:t>con il nuovo Reg. (UE) n. 1169 e NON solo, …. </a:t>
            </a:r>
          </a:p>
        </p:txBody>
      </p:sp>
      <p:pic>
        <p:nvPicPr>
          <p:cNvPr id="20483" name="Segnaposto contenuto 4">
            <a:extLst>
              <a:ext uri="{FF2B5EF4-FFF2-40B4-BE49-F238E27FC236}">
                <a16:creationId xmlns:a16="http://schemas.microsoft.com/office/drawing/2014/main" id="{E6BA7566-3066-4B00-804B-F227C559D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>
            <a:fillRect/>
          </a:stretch>
        </p:blipFill>
        <p:spPr>
          <a:xfrm>
            <a:off x="1043608" y="1844675"/>
            <a:ext cx="3888755" cy="3603625"/>
          </a:xfrm>
          <a:noFill/>
        </p:spPr>
      </p:pic>
      <p:sp>
        <p:nvSpPr>
          <p:cNvPr id="14341" name="Segnaposto numero diapositiva 4">
            <a:extLst>
              <a:ext uri="{FF2B5EF4-FFF2-40B4-BE49-F238E27FC236}">
                <a16:creationId xmlns:a16="http://schemas.microsoft.com/office/drawing/2014/main" id="{B909A983-87CA-496A-AA2B-1456377F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9ECEE-9718-47AF-8FF6-C549ED85A10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5" name="Immagine 5">
            <a:extLst>
              <a:ext uri="{FF2B5EF4-FFF2-40B4-BE49-F238E27FC236}">
                <a16:creationId xmlns:a16="http://schemas.microsoft.com/office/drawing/2014/main" id="{CC95F6EC-DFBF-4761-8998-CDC353146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5292725" y="1897063"/>
            <a:ext cx="36893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0D157A02-3A62-4136-9A4C-4D77F9D8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956550" cy="1655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800" dirty="0">
                <a:solidFill>
                  <a:srgbClr val="0070C0"/>
                </a:solidFill>
                <a:latin typeface="Comic Sans MS" pitchFamily="66" charset="0"/>
              </a:rPr>
              <a:t>Il Latte e derivati: le etichette che cambiano </a:t>
            </a:r>
          </a:p>
        </p:txBody>
      </p:sp>
      <p:sp>
        <p:nvSpPr>
          <p:cNvPr id="14341" name="Segnaposto numero diapositiva 4">
            <a:extLst>
              <a:ext uri="{FF2B5EF4-FFF2-40B4-BE49-F238E27FC236}">
                <a16:creationId xmlns:a16="http://schemas.microsoft.com/office/drawing/2014/main" id="{B909A983-87CA-496A-AA2B-1456377F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45" y="6128184"/>
            <a:ext cx="457200" cy="476250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9ECEE-9718-47AF-8FF6-C549ED85A10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5" name="Immagine 5">
            <a:extLst>
              <a:ext uri="{FF2B5EF4-FFF2-40B4-BE49-F238E27FC236}">
                <a16:creationId xmlns:a16="http://schemas.microsoft.com/office/drawing/2014/main" id="{CC95F6EC-DFBF-4761-8998-CDC35314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5291472" y="1916832"/>
            <a:ext cx="36417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1FD7B72-1168-4C5F-A9E7-DEE10A86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268760"/>
            <a:ext cx="3641725" cy="4979640"/>
          </a:xfrm>
        </p:spPr>
        <p:txBody>
          <a:bodyPr/>
          <a:lstStyle/>
          <a:p>
            <a:pPr marL="82550" indent="0">
              <a:buNone/>
            </a:pPr>
            <a:r>
              <a:rPr lang="it-IT" sz="2400" dirty="0"/>
              <a:t>Fare l’etichettatura di un prodotto alimentare non è sempre semplice.</a:t>
            </a:r>
          </a:p>
          <a:p>
            <a:pPr marL="82550" indent="0">
              <a:buNone/>
            </a:pPr>
            <a:r>
              <a:rPr lang="it-IT" sz="2400" dirty="0"/>
              <a:t>Ad esempio per il latte fresco, come risulta nella diapositiva n. 30, si deve far riferimento a ben 9 normative.</a:t>
            </a:r>
          </a:p>
          <a:p>
            <a:pPr marL="82550" indent="0">
              <a:buNone/>
            </a:pPr>
            <a:r>
              <a:rPr lang="it-IT" sz="2400" dirty="0"/>
              <a:t>L’evoluzione della materia è costante, ed è necessario per l’OSA mantenere un buon aggiornamento.</a:t>
            </a:r>
          </a:p>
          <a:p>
            <a:pPr marL="825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257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0D157A02-3A62-4136-9A4C-4D77F9D8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956550" cy="1655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800" dirty="0">
                <a:solidFill>
                  <a:srgbClr val="0070C0"/>
                </a:solidFill>
                <a:latin typeface="Comic Sans MS" pitchFamily="66" charset="0"/>
              </a:rPr>
              <a:t>Il Latte e derivati: le etichette che cambiano </a:t>
            </a:r>
          </a:p>
        </p:txBody>
      </p:sp>
      <p:sp>
        <p:nvSpPr>
          <p:cNvPr id="14341" name="Segnaposto numero diapositiva 4">
            <a:extLst>
              <a:ext uri="{FF2B5EF4-FFF2-40B4-BE49-F238E27FC236}">
                <a16:creationId xmlns:a16="http://schemas.microsoft.com/office/drawing/2014/main" id="{B909A983-87CA-496A-AA2B-1456377F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9ECEE-9718-47AF-8FF6-C549ED85A10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5" name="Immagine 5">
            <a:extLst>
              <a:ext uri="{FF2B5EF4-FFF2-40B4-BE49-F238E27FC236}">
                <a16:creationId xmlns:a16="http://schemas.microsoft.com/office/drawing/2014/main" id="{CC95F6EC-DFBF-4761-8998-CDC35314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5292874" y="1916832"/>
            <a:ext cx="36893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1FD7B72-1168-4C5F-A9E7-DEE10A86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99" y="1412776"/>
            <a:ext cx="3689350" cy="4835624"/>
          </a:xfrm>
        </p:spPr>
        <p:txBody>
          <a:bodyPr/>
          <a:lstStyle/>
          <a:p>
            <a:pPr marL="82550" indent="0">
              <a:buNone/>
            </a:pPr>
            <a:r>
              <a:rPr lang="it-IT" sz="1600" dirty="0"/>
              <a:t>DA TENERE IN CONSIDERAZIONE: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Denominazione dell’alimento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Modalità di conservazione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Scadenza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Nome e indirizzo dell’operatore alimentare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Origine della materia prima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Tabella nutrizionale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Contenuto in sale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Contenuto in calcio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/>
              <a:t>Significato nutrizionale del calcio</a:t>
            </a:r>
          </a:p>
          <a:p>
            <a:pPr marL="82550" indent="0">
              <a:buNone/>
            </a:pPr>
            <a:endParaRPr lang="it-IT" sz="1600" dirty="0"/>
          </a:p>
          <a:p>
            <a:pPr marL="82550" indent="0">
              <a:buNone/>
            </a:pPr>
            <a:r>
              <a:rPr lang="it-IT" sz="1600" dirty="0"/>
              <a:t>NOTA:</a:t>
            </a:r>
          </a:p>
          <a:p>
            <a:pPr marL="82550" indent="0">
              <a:buNone/>
            </a:pPr>
            <a:r>
              <a:rPr lang="it-IT" sz="1600" dirty="0"/>
              <a:t>Per gli alimenti le indicazioni obbligatorie sono come da Art. 9 del Reg. 1169</a:t>
            </a:r>
          </a:p>
          <a:p>
            <a:pPr marL="82550" indent="0">
              <a:buNone/>
            </a:pPr>
            <a:endParaRPr lang="it-IT" sz="1600" dirty="0"/>
          </a:p>
          <a:p>
            <a:pPr marL="825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606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>
            <a:extLst>
              <a:ext uri="{FF2B5EF4-FFF2-40B4-BE49-F238E27FC236}">
                <a16:creationId xmlns:a16="http://schemas.microsoft.com/office/drawing/2014/main" id="{0639E1B1-C5FD-4566-A93E-A40D8C1EE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3181350"/>
            <a:ext cx="7210425" cy="264318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it-IT" altLang="it-IT" dirty="0"/>
              <a:t>Nutrire il Pianeta, Energia per la Vita </a:t>
            </a:r>
          </a:p>
        </p:txBody>
      </p:sp>
      <p:pic>
        <p:nvPicPr>
          <p:cNvPr id="9219" name="Immagine 3">
            <a:extLst>
              <a:ext uri="{FF2B5EF4-FFF2-40B4-BE49-F238E27FC236}">
                <a16:creationId xmlns:a16="http://schemas.microsoft.com/office/drawing/2014/main" id="{B1454CAE-44AC-4907-A5BC-A7A1226B7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549275"/>
            <a:ext cx="37338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magine 1">
            <a:extLst>
              <a:ext uri="{FF2B5EF4-FFF2-40B4-BE49-F238E27FC236}">
                <a16:creationId xmlns:a16="http://schemas.microsoft.com/office/drawing/2014/main" id="{10479E7E-9FE1-4726-A79E-962508735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81010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13" t="16978" r="30666" b="13210"/>
          <a:stretch>
            <a:fillRect/>
          </a:stretch>
        </p:blipFill>
        <p:spPr>
          <a:xfrm>
            <a:off x="1259856" y="260648"/>
            <a:ext cx="5439388" cy="6480175"/>
          </a:xfrm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 rot="10800000" flipV="1">
            <a:off x="6804022" y="1405321"/>
            <a:ext cx="201612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Nome e indirizzo dell’OSA: Art. 9 Reg. 1169</a:t>
            </a:r>
          </a:p>
          <a:p>
            <a:pPr algn="ctr">
              <a:spcBef>
                <a:spcPct val="50000"/>
              </a:spcBef>
            </a:pPr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Origine del latte: DM 14.01.2005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804025" y="332656"/>
            <a:ext cx="20859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200" b="1" kern="100" dirty="0">
                <a:solidFill>
                  <a:srgbClr val="FF0000"/>
                </a:solidFill>
                <a:latin typeface="Comic Sans MS" pitchFamily="66" charset="0"/>
              </a:rPr>
              <a:t>Denominazione: Legge n. 169/1989</a:t>
            </a:r>
          </a:p>
          <a:p>
            <a:pPr algn="ctr">
              <a:spcBef>
                <a:spcPct val="50000"/>
              </a:spcBef>
            </a:pPr>
            <a:endParaRPr lang="it-IT" altLang="it-IT" sz="1200" b="1" kern="1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1200" b="1" kern="100" dirty="0">
                <a:solidFill>
                  <a:srgbClr val="FF0000"/>
                </a:solidFill>
                <a:latin typeface="Comic Sans MS" pitchFamily="66" charset="0"/>
              </a:rPr>
              <a:t>Conservazione: Reg. 853/3004</a:t>
            </a:r>
          </a:p>
          <a:p>
            <a:pPr algn="ctr">
              <a:spcBef>
                <a:spcPct val="50000"/>
              </a:spcBef>
            </a:pPr>
            <a:r>
              <a:rPr lang="it-IT" altLang="it-IT" sz="1200" b="1" kern="100" dirty="0">
                <a:solidFill>
                  <a:srgbClr val="FF0000"/>
                </a:solidFill>
                <a:latin typeface="Comic Sans MS" pitchFamily="66" charset="0"/>
              </a:rPr>
              <a:t>Scadenza: </a:t>
            </a:r>
            <a:r>
              <a:rPr lang="it-IT" altLang="it-IT" sz="1200" b="1" kern="100" dirty="0" err="1">
                <a:solidFill>
                  <a:srgbClr val="FF0000"/>
                </a:solidFill>
                <a:latin typeface="Comic Sans MS" pitchFamily="66" charset="0"/>
              </a:rPr>
              <a:t>DL</a:t>
            </a:r>
            <a:r>
              <a:rPr lang="it-IT" altLang="it-IT" sz="1200" b="1" kern="100" dirty="0">
                <a:solidFill>
                  <a:srgbClr val="FF0000"/>
                </a:solidFill>
                <a:latin typeface="Comic Sans MS" pitchFamily="66" charset="0"/>
              </a:rPr>
              <a:t> n. 157/2004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769097" y="3423410"/>
            <a:ext cx="2120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Tabella nutrizionale: Allegato XV </a:t>
            </a:r>
          </a:p>
          <a:p>
            <a:pPr algn="ctr"/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Reg. 1169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77050" y="5013325"/>
            <a:ext cx="208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**NRV Allegato XIII </a:t>
            </a:r>
          </a:p>
          <a:p>
            <a:pPr algn="ctr"/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Reg. 1169</a:t>
            </a:r>
            <a:r>
              <a:rPr lang="it-IT" altLang="it-IT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altLang="it-IT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6804025" y="5805488"/>
            <a:ext cx="2085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Calcio: Reg 432/2012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70E7296-C966-4E5E-8558-CBF9AFC1FF14}"/>
              </a:ext>
            </a:extLst>
          </p:cNvPr>
          <p:cNvSpPr/>
          <p:nvPr/>
        </p:nvSpPr>
        <p:spPr>
          <a:xfrm flipH="1">
            <a:off x="7020271" y="4484032"/>
            <a:ext cx="1942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altLang="it-IT" sz="1200" b="1" dirty="0">
                <a:solidFill>
                  <a:srgbClr val="FF0000"/>
                </a:solidFill>
                <a:latin typeface="Comic Sans MS" pitchFamily="66" charset="0"/>
              </a:rPr>
              <a:t>*Sale: art. 30 Reg. 1169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 l="24812" t="19968" r="26492" b="28008"/>
          <a:stretch>
            <a:fillRect/>
          </a:stretch>
        </p:blipFill>
        <p:spPr bwMode="auto">
          <a:xfrm>
            <a:off x="5546725" y="44450"/>
            <a:ext cx="35623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/>
          <a:srcRect l="29105" t="18736" r="22388" b="29265"/>
          <a:stretch>
            <a:fillRect/>
          </a:stretch>
        </p:blipFill>
        <p:spPr bwMode="auto">
          <a:xfrm>
            <a:off x="735013" y="44450"/>
            <a:ext cx="354965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CasellaDiTesto 4"/>
          <p:cNvSpPr txBox="1">
            <a:spLocks noChangeArrowheads="1"/>
          </p:cNvSpPr>
          <p:nvPr/>
        </p:nvSpPr>
        <p:spPr bwMode="auto">
          <a:xfrm>
            <a:off x="395288" y="404813"/>
            <a:ext cx="1370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70C0"/>
                </a:solidFill>
                <a:latin typeface="Comic Sans MS" pitchFamily="66" charset="0"/>
              </a:rPr>
              <a:t>Prima…</a:t>
            </a:r>
          </a:p>
        </p:txBody>
      </p:sp>
      <p:sp>
        <p:nvSpPr>
          <p:cNvPr id="39940" name="CasellaDiTesto 5"/>
          <p:cNvSpPr txBox="1">
            <a:spLocks noChangeArrowheads="1"/>
          </p:cNvSpPr>
          <p:nvPr/>
        </p:nvSpPr>
        <p:spPr bwMode="auto">
          <a:xfrm>
            <a:off x="4498975" y="404813"/>
            <a:ext cx="1208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70C0"/>
                </a:solidFill>
                <a:latin typeface="Comic Sans MS" pitchFamily="66" charset="0"/>
              </a:rPr>
              <a:t>…dopo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117D1-E832-43DB-A024-44687E9B1000}" type="slidenum">
              <a:rPr lang="it-IT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 noChangeArrowheads="1"/>
          </p:cNvPicPr>
          <p:nvPr/>
        </p:nvPicPr>
        <p:blipFill>
          <a:blip r:embed="rId2" cstate="print"/>
          <a:srcRect l="14018" t="18329" r="12302" b="12694"/>
          <a:stretch>
            <a:fillRect/>
          </a:stretch>
        </p:blipFill>
        <p:spPr bwMode="auto">
          <a:xfrm>
            <a:off x="596900" y="1768475"/>
            <a:ext cx="807878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78178-FE3C-46D2-B804-48FCC087D5EC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971550" y="3238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>
                <a:solidFill>
                  <a:srgbClr val="0070C0"/>
                </a:solidFill>
                <a:latin typeface="Comic Sans MS" pitchFamily="66" charset="0"/>
              </a:rPr>
              <a:t>PRIMA…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 cstate="print"/>
          <a:srcRect l="13847" t="16605" r="11850" b="13248"/>
          <a:stretch>
            <a:fillRect/>
          </a:stretch>
        </p:blipFill>
        <p:spPr bwMode="auto">
          <a:xfrm>
            <a:off x="566737" y="1412776"/>
            <a:ext cx="80105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4048D-BFED-4CC9-A253-CE3FB316C5C1}" type="slidenum">
              <a:rPr lang="it-IT"/>
              <a:pPr>
                <a:defRPr/>
              </a:pPr>
              <a:t>33</a:t>
            </a:fld>
            <a:endParaRPr lang="it-IT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971550" y="323850"/>
            <a:ext cx="720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E DOPO .. per gli allergeni e tabella nutrizionale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 l="14265" t="25000" r="12204" b="7649"/>
          <a:stretch>
            <a:fillRect/>
          </a:stretch>
        </p:blipFill>
        <p:spPr bwMode="auto">
          <a:xfrm>
            <a:off x="598488" y="1828800"/>
            <a:ext cx="8255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CD550-B2CC-468E-AF34-6206F5D4CC32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971550" y="3238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>
                <a:solidFill>
                  <a:srgbClr val="0070C0"/>
                </a:solidFill>
                <a:latin typeface="Comic Sans MS" pitchFamily="66" charset="0"/>
              </a:rPr>
              <a:t>PRIMA…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print"/>
          <a:srcRect l="14055" t="18845" r="12100" b="12872"/>
          <a:stretch>
            <a:fillRect/>
          </a:stretch>
        </p:blipFill>
        <p:spPr bwMode="auto">
          <a:xfrm>
            <a:off x="596900" y="1340768"/>
            <a:ext cx="81788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F8B85-94EA-4B55-89F8-0206A69169A7}" type="slidenum">
              <a:rPr lang="it-IT"/>
              <a:pPr>
                <a:defRPr/>
              </a:pPr>
              <a:t>35</a:t>
            </a:fld>
            <a:endParaRPr lang="it-IT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971550" y="323850"/>
            <a:ext cx="720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E DOPO .. per gli allergeni e tabella nutrizionale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175FBB6-8361-4343-90F2-8F7325BF3103}" type="slidenum">
              <a:rPr lang="it-IT" altLang="it-IT"/>
              <a:pPr>
                <a:defRPr/>
              </a:pPr>
              <a:t>36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1187450" y="333375"/>
            <a:ext cx="77771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NOVITA’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Dal 20 Luglio 2016 </a:t>
            </a:r>
          </a:p>
          <a:p>
            <a:pPr algn="ctr">
              <a:spcBef>
                <a:spcPct val="50000"/>
              </a:spcBef>
            </a:pPr>
            <a:r>
              <a:rPr lang="it-IT" altLang="it-IT" dirty="0" err="1">
                <a:solidFill>
                  <a:srgbClr val="0070C0"/>
                </a:solidFill>
                <a:latin typeface="Comic Sans MS" pitchFamily="66" charset="0"/>
              </a:rPr>
              <a:t>Minsal</a:t>
            </a:r>
            <a:r>
              <a:rPr lang="it-IT" altLang="it-IT" dirty="0">
                <a:solidFill>
                  <a:srgbClr val="0070C0"/>
                </a:solidFill>
                <a:latin typeface="Comic Sans MS" pitchFamily="66" charset="0"/>
              </a:rPr>
              <a:t>: 7 Luglio 2016</a:t>
            </a:r>
          </a:p>
          <a:p>
            <a:pPr algn="ctr">
              <a:spcBef>
                <a:spcPct val="50000"/>
              </a:spcBef>
            </a:pPr>
            <a:endParaRPr lang="it-IT" altLang="it-IT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ALIMENTI 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Comic Sans MS" pitchFamily="66" charset="0"/>
              </a:rPr>
              <a:t>“SENZA GLUTINE” e “SENZA LATTOSIO”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NON RIENTRANO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Nei prodotti destinati ad una alimentazione particolare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ADAP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per l’entrata in vigore del Reg. (UE) 609/2013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48D0D6A-9F33-4A2C-B43C-F569BF9E3508}" type="slidenum">
              <a:rPr lang="it-IT" altLang="it-IT"/>
              <a:pPr>
                <a:defRPr/>
              </a:pPr>
              <a:t>37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259632" y="333375"/>
            <a:ext cx="74168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NOVITA’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Dal 20 Luglio 2016 </a:t>
            </a:r>
          </a:p>
          <a:p>
            <a:pPr algn="ctr">
              <a:spcBef>
                <a:spcPct val="50000"/>
              </a:spcBef>
            </a:pPr>
            <a:endParaRPr lang="it-IT" altLang="it-IT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0070C0"/>
                </a:solidFill>
                <a:latin typeface="Comic Sans MS" pitchFamily="66" charset="0"/>
              </a:rPr>
              <a:t>INFORMAZIONI VOLONTARIE SUGLI ALIMENTI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Comic Sans MS" pitchFamily="66" charset="0"/>
              </a:rPr>
              <a:t>“SENZA GLUTINE” 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Art. 36, lettera d) del Reg. (UE) n. 1169/2011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(Modificato al Reg. (UE) n. 1155/2013)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rgbClr val="0070C0"/>
                </a:solidFill>
                <a:latin typeface="Comic Sans MS" pitchFamily="66" charset="0"/>
              </a:rPr>
              <a:t> 20ppm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D4F0AA9-EE18-4E9C-B2E6-96F64A5D493D}" type="slidenum">
              <a:rPr lang="it-IT" altLang="it-IT"/>
              <a:pPr>
                <a:defRPr/>
              </a:pPr>
              <a:t>38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81010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>
                <a:solidFill>
                  <a:srgbClr val="0070C0"/>
                </a:solidFill>
                <a:latin typeface="Comic Sans MS" pitchFamily="66" charset="0"/>
              </a:rPr>
              <a:t>NOVITA’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>
                <a:solidFill>
                  <a:srgbClr val="0070C0"/>
                </a:solidFill>
                <a:latin typeface="Comic Sans MS" pitchFamily="66" charset="0"/>
              </a:rPr>
              <a:t>Dal 20 Luglio 2016 </a:t>
            </a:r>
          </a:p>
          <a:p>
            <a:pPr algn="ctr">
              <a:spcBef>
                <a:spcPct val="50000"/>
              </a:spcBef>
            </a:pPr>
            <a:endParaRPr lang="it-IT" altLang="it-IT" sz="2400" b="1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2400" b="1">
                <a:solidFill>
                  <a:srgbClr val="0070C0"/>
                </a:solidFill>
                <a:latin typeface="Comic Sans MS" pitchFamily="66" charset="0"/>
              </a:rPr>
              <a:t>INFORMAZIONI VOLONTARIE SUGLI ALIMENTI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>
                <a:solidFill>
                  <a:srgbClr val="FF0000"/>
                </a:solidFill>
                <a:latin typeface="Comic Sans MS" pitchFamily="66" charset="0"/>
              </a:rPr>
              <a:t>“SENZA LATTOSIO” </a:t>
            </a:r>
          </a:p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rgbClr val="0070C0"/>
                </a:solidFill>
                <a:latin typeface="Comic Sans MS" pitchFamily="66" charset="0"/>
              </a:rPr>
              <a:t> 0,1 g/100 ml o g</a:t>
            </a:r>
          </a:p>
          <a:p>
            <a:pPr algn="ctr">
              <a:spcBef>
                <a:spcPct val="50000"/>
              </a:spcBef>
            </a:pPr>
            <a:r>
              <a:rPr lang="it-IT" altLang="it-IT" sz="2400" b="1">
                <a:solidFill>
                  <a:srgbClr val="FF0000"/>
                </a:solidFill>
                <a:latin typeface="Comic Sans MS" pitchFamily="66" charset="0"/>
              </a:rPr>
              <a:t>“A RIDOTTO CONTENUTO DI LATTOSIO” </a:t>
            </a:r>
          </a:p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rgbClr val="0070C0"/>
                </a:solidFill>
                <a:latin typeface="Comic Sans MS" pitchFamily="66" charset="0"/>
              </a:rPr>
              <a:t> 0,5 g/100 ml o g</a:t>
            </a:r>
          </a:p>
          <a:p>
            <a:pPr algn="ctr">
              <a:spcBef>
                <a:spcPct val="50000"/>
              </a:spcBef>
            </a:pPr>
            <a:endParaRPr lang="it-IT" altLang="it-IT" sz="240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39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835696" y="333375"/>
            <a:ext cx="705747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 u="sng" dirty="0">
                <a:solidFill>
                  <a:srgbClr val="FF0000"/>
                </a:solidFill>
                <a:latin typeface="Comic Sans MS" pitchFamily="66" charset="0"/>
              </a:rPr>
              <a:t>INDICAZIONE DI ORIGINE PER IL LATTE</a:t>
            </a:r>
          </a:p>
          <a:p>
            <a:pPr algn="ctr">
              <a:spcBef>
                <a:spcPct val="50000"/>
              </a:spcBef>
            </a:pPr>
            <a:endParaRPr lang="it-IT" altLang="it-IT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Decreto 9 dicembre 2016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«Indicazione dell’origine in etichetta della materia prima per il latte e i prodotti lattiero caseari, in attuazione del regolamento (UE) n. 1169/2011, relativo alla fornitura di informazioni sugli alimenti ai consumatori»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In vigore dal 19 aprile 2017</a:t>
            </a:r>
          </a:p>
          <a:p>
            <a:pPr algn="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Non oltre il 31 marzo 2019</a:t>
            </a:r>
          </a:p>
          <a:p>
            <a:pPr algn="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Oppure 31 marzo 2020 ….!!!</a:t>
            </a:r>
          </a:p>
          <a:p>
            <a:pPr algn="r"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6EE9600-0774-4DD5-AD8D-0BE9F91023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2" eaLnBrk="1" hangingPunct="1"/>
            <a:r>
              <a:rPr lang="it-IT" altLang="it-IT" b="1" dirty="0"/>
              <a:t>Alimenti da scegliere</a:t>
            </a:r>
          </a:p>
          <a:p>
            <a:pPr lvl="2" eaLnBrk="1" hangingPunct="1"/>
            <a:r>
              <a:rPr lang="it-IT" altLang="it-IT" b="1" dirty="0"/>
              <a:t>Alimenti da controllare, …</a:t>
            </a:r>
          </a:p>
          <a:p>
            <a:pPr lvl="2" eaLnBrk="1" hangingPunct="1"/>
            <a:r>
              <a:rPr lang="it-IT" altLang="it-IT" b="1" dirty="0">
                <a:solidFill>
                  <a:srgbClr val="FF0000"/>
                </a:solidFill>
              </a:rPr>
              <a:t>PER UNA SCELTA CONSAPEVOLE</a:t>
            </a:r>
          </a:p>
          <a:p>
            <a:pPr marL="657225" lvl="2" indent="0" eaLnBrk="1" hangingPunct="1">
              <a:buNone/>
            </a:pPr>
            <a:endParaRPr lang="it-IT" altLang="it-IT" b="1" dirty="0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3C1E6606-F79A-4F79-96C0-A9F0CD25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D3C6A-2915-4754-9653-402DBB1D480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8" name="Picture 6" descr="Etichette, confezioni e fotografie: tutti gli stratagemmi del marketing per catturare l`attenzione del consumatore">
            <a:hlinkClick r:id="rId2" tooltip="Etichette, confezioni e fotografie: tutti gli stratagemmi del marketing per catturare l`attenzione del consumatore"/>
            <a:extLst>
              <a:ext uri="{FF2B5EF4-FFF2-40B4-BE49-F238E27FC236}">
                <a16:creationId xmlns:a16="http://schemas.microsoft.com/office/drawing/2014/main" id="{60E21AEF-A15B-4022-84B6-9915BA89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6163572" cy="39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40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571472" y="333375"/>
            <a:ext cx="8321703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Diverse indicazioni:</a:t>
            </a:r>
          </a:p>
          <a:p>
            <a:pPr algn="ctr">
              <a:spcBef>
                <a:spcPct val="50000"/>
              </a:spcBef>
            </a:pPr>
            <a:endParaRPr lang="it-IT" altLang="it-IT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Paese di mungitura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Paese di condizionamento o di trasformazione</a:t>
            </a:r>
          </a:p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0070C0"/>
                </a:solidFill>
                <a:latin typeface="Comic Sans MS" pitchFamily="66" charset="0"/>
              </a:rPr>
              <a:t>Origine del latte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62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41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331640" y="333375"/>
            <a:ext cx="7561535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1800" b="1" dirty="0">
                <a:solidFill>
                  <a:srgbClr val="0070C0"/>
                </a:solidFill>
                <a:latin typeface="Comic Sans MS" pitchFamily="66" charset="0"/>
              </a:rPr>
              <a:t>L’indicazione di origine del latte vale per i seguenti prodotti: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Allegato 1: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Latte, crema di latte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Yogurt, kefir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Siero di latte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Burro, creme spalmabili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Formaggi, latticini e cagliate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Latte sterilizzato a lunga conservazione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Latte UHT a lunga conservazione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54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42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331641" y="548680"/>
            <a:ext cx="741682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Sono esclusi: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Prodotti DOP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IGP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Biologico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09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43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331641" y="548681"/>
            <a:ext cx="21602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  <a:latin typeface="Comic Sans MS" pitchFamily="66" charset="0"/>
              </a:rPr>
              <a:t>In base al Decreto 9 dicembre 2016, nelle confezioni abbiamo aggiunto l’indicazione</a:t>
            </a:r>
          </a:p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  <a:latin typeface="Comic Sans MS" pitchFamily="66" charset="0"/>
              </a:rPr>
              <a:t>Origine del latte: Italia</a:t>
            </a:r>
            <a:endParaRPr lang="it-IT" altLang="it-IT" sz="1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C91A8F3-FFE4-423B-9497-F9CC1848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76672"/>
            <a:ext cx="3600400" cy="61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68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44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331640" y="548680"/>
            <a:ext cx="2160241" cy="19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  <a:latin typeface="Comic Sans MS" pitchFamily="66" charset="0"/>
              </a:rPr>
              <a:t>In base al Decreto 9 dicembre 2016, nelle confezioni abbiamo aggiunto l’indicazione</a:t>
            </a:r>
          </a:p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  <a:latin typeface="Comic Sans MS" pitchFamily="66" charset="0"/>
              </a:rPr>
              <a:t>Origine del latte: Italia</a:t>
            </a:r>
            <a:endParaRPr lang="it-IT" altLang="it-IT" sz="1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4EF3F37-D72C-4A5B-B115-8FEFDA41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08920"/>
            <a:ext cx="65492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0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45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403649" y="333375"/>
            <a:ext cx="728315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Sanzioni: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Legge n. 4 del 3 febbraio 2011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da 1.600 a 9.500 euro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9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46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558402" y="355347"/>
            <a:ext cx="83217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Dal sito del MIPAAF</a:t>
            </a: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50" y="1241878"/>
            <a:ext cx="7338750" cy="52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5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47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571472" y="333375"/>
            <a:ext cx="83217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Dal sito del MIPAAF</a:t>
            </a: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63" y="1124745"/>
            <a:ext cx="6031813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4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6F678F-474D-4B4C-BA9F-8C8902F55D74}" type="slidenum">
              <a:rPr lang="it-IT" altLang="it-IT"/>
              <a:pPr>
                <a:defRPr/>
              </a:pPr>
              <a:t>48</a:t>
            </a:fld>
            <a:endParaRPr lang="it-IT" altLang="it-IT"/>
          </a:p>
        </p:txBody>
      </p:sp>
      <p:sp>
        <p:nvSpPr>
          <p:cNvPr id="9" name="Segnaposto numero diapositiva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1403648" y="333375"/>
            <a:ext cx="748952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INOLTRE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u="sng" dirty="0">
                <a:solidFill>
                  <a:srgbClr val="0070C0"/>
                </a:solidFill>
                <a:latin typeface="Comic Sans MS" pitchFamily="66" charset="0"/>
              </a:rPr>
              <a:t>Il MIPAAF e il MISE nella Circolare del 7 maggio 2018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INDICAZIONE DEL PAESE DI ORIGINE IN ETICHETTA</a:t>
            </a:r>
          </a:p>
          <a:p>
            <a:pPr algn="ctr">
              <a:spcBef>
                <a:spcPct val="50000"/>
              </a:spcBef>
            </a:pPr>
            <a:endParaRPr lang="it-IT" altLang="it-IT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Riso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Grano duro per paste di semola di grano duro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0070C0"/>
                </a:solidFill>
                <a:latin typeface="Comic Sans MS" pitchFamily="66" charset="0"/>
              </a:rPr>
              <a:t>Pomodoro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0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BCC8BAD6-09A1-4C78-BCAA-9DA93280A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404813"/>
            <a:ext cx="7715250" cy="572135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2500" b="1" dirty="0">
                <a:solidFill>
                  <a:srgbClr val="FF0000"/>
                </a:solidFill>
              </a:rPr>
              <a:t>LA SICUREZZA ALIMENTARE: dal campo alla tavola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sz="1800" dirty="0"/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altLang="it-IT" dirty="0">
                <a:solidFill>
                  <a:srgbClr val="0070C0"/>
                </a:solidFill>
              </a:rPr>
              <a:t>Libro bianco della commissione 2000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altLang="it-IT" dirty="0">
                <a:solidFill>
                  <a:srgbClr val="0070C0"/>
                </a:solidFill>
              </a:rPr>
              <a:t>Regolamento (CE) 178/2002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altLang="it-IT" dirty="0">
                <a:solidFill>
                  <a:srgbClr val="0070C0"/>
                </a:solidFill>
              </a:rPr>
              <a:t>Pacchetto Igiene (CE) 2004 </a:t>
            </a:r>
            <a:r>
              <a:rPr lang="it-IT" altLang="it-IT" sz="1800" dirty="0">
                <a:solidFill>
                  <a:srgbClr val="0070C0"/>
                </a:solidFill>
              </a:rPr>
              <a:t>(852-853-854-882)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altLang="it-IT" dirty="0">
                <a:solidFill>
                  <a:srgbClr val="0070C0"/>
                </a:solidFill>
              </a:rPr>
              <a:t>Regolamento (CE) 2073/2004 </a:t>
            </a:r>
            <a:r>
              <a:rPr lang="it-IT" altLang="it-IT" sz="1800" dirty="0">
                <a:solidFill>
                  <a:srgbClr val="0070C0"/>
                </a:solidFill>
              </a:rPr>
              <a:t>(</a:t>
            </a:r>
            <a:r>
              <a:rPr lang="it-IT" altLang="it-IT" sz="1800" dirty="0" err="1">
                <a:solidFill>
                  <a:srgbClr val="0070C0"/>
                </a:solidFill>
              </a:rPr>
              <a:t>crit</a:t>
            </a:r>
            <a:r>
              <a:rPr lang="it-IT" altLang="it-IT" sz="1800" dirty="0">
                <a:solidFill>
                  <a:srgbClr val="0070C0"/>
                </a:solidFill>
              </a:rPr>
              <a:t>. microbiologici)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altLang="it-IT" dirty="0">
                <a:solidFill>
                  <a:srgbClr val="0070C0"/>
                </a:solidFill>
              </a:rPr>
              <a:t>Regolamento (UE) 1169/2011 </a:t>
            </a:r>
            <a:r>
              <a:rPr lang="it-IT" altLang="it-IT" sz="1800" dirty="0">
                <a:solidFill>
                  <a:srgbClr val="0070C0"/>
                </a:solidFill>
              </a:rPr>
              <a:t>(informazione ed etichettatura)</a:t>
            </a:r>
          </a:p>
          <a:p>
            <a:pPr marL="365760" indent="-283464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b="1" dirty="0">
                <a:solidFill>
                  <a:srgbClr val="FF0000"/>
                </a:solidFill>
              </a:rPr>
              <a:t>Tracciabilità</a:t>
            </a:r>
          </a:p>
          <a:p>
            <a:pPr marL="365760" indent="-283464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b="1" dirty="0">
                <a:solidFill>
                  <a:srgbClr val="FF0000"/>
                </a:solidFill>
              </a:rPr>
              <a:t>Rintracciabilità</a:t>
            </a:r>
          </a:p>
          <a:p>
            <a:pPr marL="365760" indent="-283464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b="1" dirty="0">
                <a:solidFill>
                  <a:srgbClr val="FF0000"/>
                </a:solidFill>
              </a:rPr>
              <a:t>   Informazione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sz="3600" dirty="0"/>
          </a:p>
        </p:txBody>
      </p:sp>
      <p:sp>
        <p:nvSpPr>
          <p:cNvPr id="6147" name="Segnaposto numero diapositiva 2">
            <a:extLst>
              <a:ext uri="{FF2B5EF4-FFF2-40B4-BE49-F238E27FC236}">
                <a16:creationId xmlns:a16="http://schemas.microsoft.com/office/drawing/2014/main" id="{B465C00C-BC76-4056-B132-F2BAD404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A7271-A6E4-431C-811F-A208AD7DCCB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6F97699-E221-486F-BA3B-C8F2BE732F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549275"/>
            <a:ext cx="7499350" cy="5183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500" b="1" dirty="0">
                <a:solidFill>
                  <a:srgbClr val="FF0000"/>
                </a:solidFill>
              </a:rPr>
              <a:t>La SICUREZZA ALIMENTARE: </a:t>
            </a:r>
          </a:p>
          <a:p>
            <a:pPr eaLnBrk="1" hangingPunct="1">
              <a:buFontTx/>
              <a:buNone/>
            </a:pPr>
            <a:r>
              <a:rPr lang="it-IT" altLang="it-IT" sz="2500" b="1" dirty="0">
                <a:solidFill>
                  <a:srgbClr val="FF0000"/>
                </a:solidFill>
              </a:rPr>
              <a:t>dal campo alla tavola</a:t>
            </a:r>
          </a:p>
          <a:p>
            <a:pPr eaLnBrk="1" hangingPunct="1">
              <a:buFontTx/>
              <a:buNone/>
            </a:pPr>
            <a:endParaRPr lang="it-IT" altLang="it-IT" sz="1800" dirty="0"/>
          </a:p>
          <a:p>
            <a:pPr eaLnBrk="1" hangingPunct="1">
              <a:buFontTx/>
              <a:buNone/>
            </a:pPr>
            <a:r>
              <a:rPr lang="it-IT" altLang="it-IT" sz="3600" dirty="0"/>
              <a:t>EFSA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Autorità Europea per la Sicurezza Alimentare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organismo indipendente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competente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per monitorare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i pericoli</a:t>
            </a:r>
          </a:p>
          <a:p>
            <a:pPr eaLnBrk="1" hangingPunct="1">
              <a:buFontTx/>
              <a:buNone/>
            </a:pPr>
            <a:endParaRPr lang="it-IT" altLang="it-IT" sz="2800" dirty="0"/>
          </a:p>
          <a:p>
            <a:pPr eaLnBrk="1" hangingPunct="1">
              <a:buFontTx/>
              <a:buNone/>
            </a:pPr>
            <a:endParaRPr lang="it-IT" altLang="it-IT" sz="2800" dirty="0"/>
          </a:p>
          <a:p>
            <a:pPr eaLnBrk="1" hangingPunct="1">
              <a:buFontTx/>
              <a:buNone/>
            </a:pPr>
            <a:endParaRPr lang="it-IT" altLang="it-IT" sz="2800" dirty="0"/>
          </a:p>
        </p:txBody>
      </p:sp>
      <p:sp>
        <p:nvSpPr>
          <p:cNvPr id="7171" name="Segnaposto numero diapositiva 2">
            <a:extLst>
              <a:ext uri="{FF2B5EF4-FFF2-40B4-BE49-F238E27FC236}">
                <a16:creationId xmlns:a16="http://schemas.microsoft.com/office/drawing/2014/main" id="{9B19B95F-62E5-4C23-B127-9D27F2FF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517AE-301F-4A6C-9F86-8C593419B2A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491A859-D3C9-4CBC-9D1B-311CABDCC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549275"/>
            <a:ext cx="7643812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/>
              <a:t>Un po’ di storia, …</a:t>
            </a:r>
          </a:p>
          <a:p>
            <a:pPr eaLnBrk="1" hangingPunct="1">
              <a:buFontTx/>
              <a:buNone/>
            </a:pPr>
            <a:endParaRPr lang="it-IT" altLang="it-IT"/>
          </a:p>
          <a:p>
            <a:pPr eaLnBrk="1" hangingPunct="1">
              <a:buFontTx/>
              <a:buNone/>
            </a:pPr>
            <a:r>
              <a:rPr lang="it-IT" altLang="it-IT"/>
              <a:t>		1996 = mucca pazza</a:t>
            </a:r>
          </a:p>
          <a:p>
            <a:pPr eaLnBrk="1" hangingPunct="1">
              <a:buFontTx/>
              <a:buNone/>
            </a:pPr>
            <a:r>
              <a:rPr lang="it-IT" altLang="it-IT"/>
              <a:t>		2000 = aviaria</a:t>
            </a:r>
          </a:p>
          <a:p>
            <a:pPr eaLnBrk="1" hangingPunct="1">
              <a:buFontTx/>
              <a:buNone/>
            </a:pPr>
            <a:r>
              <a:rPr lang="it-IT" altLang="it-IT"/>
              <a:t>		2010 = anisakis</a:t>
            </a:r>
          </a:p>
          <a:p>
            <a:pPr eaLnBrk="1" hangingPunct="1">
              <a:buFontTx/>
              <a:buNone/>
            </a:pPr>
            <a:r>
              <a:rPr lang="it-IT" altLang="it-IT"/>
              <a:t>        2011 = uova (diossina)</a:t>
            </a:r>
          </a:p>
          <a:p>
            <a:pPr eaLnBrk="1" hangingPunct="1">
              <a:buFontTx/>
              <a:buNone/>
            </a:pPr>
            <a:r>
              <a:rPr lang="it-IT" altLang="it-IT"/>
              <a:t>		2011 = E. coli</a:t>
            </a:r>
          </a:p>
          <a:p>
            <a:pPr eaLnBrk="1" hangingPunct="1">
              <a:buFontTx/>
              <a:buNone/>
            </a:pPr>
            <a:r>
              <a:rPr lang="it-IT" altLang="it-IT"/>
              <a:t>		2013 = micotossine </a:t>
            </a:r>
            <a:r>
              <a:rPr lang="it-IT" altLang="it-IT" sz="2400"/>
              <a:t>(Reg. CE 1881/2006)</a:t>
            </a:r>
          </a:p>
          <a:p>
            <a:pPr eaLnBrk="1" hangingPunct="1">
              <a:buFontTx/>
              <a:buNone/>
            </a:pPr>
            <a:endParaRPr lang="it-IT" altLang="it-IT"/>
          </a:p>
        </p:txBody>
      </p:sp>
      <p:sp>
        <p:nvSpPr>
          <p:cNvPr id="8195" name="Segnaposto numero diapositiva 2">
            <a:extLst>
              <a:ext uri="{FF2B5EF4-FFF2-40B4-BE49-F238E27FC236}">
                <a16:creationId xmlns:a16="http://schemas.microsoft.com/office/drawing/2014/main" id="{DDCF2F75-C53B-4E15-A324-A17C6A5C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FE58B-28FD-4590-8513-0E7DCF48230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4D0EF7AA-6FB2-48A2-A0B0-184CDAB731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549275"/>
            <a:ext cx="7570787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/>
              <a:t>Un po’ di cronaca, …</a:t>
            </a:r>
          </a:p>
          <a:p>
            <a:pPr eaLnBrk="1" hangingPunct="1">
              <a:buFontTx/>
              <a:buNone/>
            </a:pPr>
            <a:endParaRPr lang="it-IT" altLang="it-IT" sz="1100"/>
          </a:p>
          <a:p>
            <a:pPr eaLnBrk="1" hangingPunct="1">
              <a:buFontTx/>
              <a:buNone/>
            </a:pPr>
            <a:r>
              <a:rPr lang="it-IT" altLang="it-IT"/>
              <a:t>	    Micotossine – Aflatossina M1:</a:t>
            </a:r>
          </a:p>
          <a:p>
            <a:pPr eaLnBrk="1" hangingPunct="1">
              <a:buFontTx/>
              <a:buNone/>
            </a:pPr>
            <a:r>
              <a:rPr lang="it-IT" altLang="it-IT"/>
              <a:t>       Regolamento (CE) n. 1881/2006 </a:t>
            </a:r>
          </a:p>
          <a:p>
            <a:pPr eaLnBrk="1" hangingPunct="1">
              <a:buFontTx/>
              <a:buNone/>
            </a:pPr>
            <a:r>
              <a:rPr lang="it-IT" altLang="it-IT" sz="2400"/>
              <a:t>          0,050 micro_g/kg (limite massimo)</a:t>
            </a:r>
          </a:p>
          <a:p>
            <a:pPr eaLnBrk="1" hangingPunct="1">
              <a:buFontTx/>
              <a:buNone/>
            </a:pPr>
            <a:r>
              <a:rPr lang="it-IT" altLang="it-IT" sz="2400"/>
              <a:t>          </a:t>
            </a:r>
          </a:p>
          <a:p>
            <a:pPr eaLnBrk="1" hangingPunct="1">
              <a:buFontTx/>
              <a:buNone/>
            </a:pPr>
            <a:r>
              <a:rPr lang="it-IT" altLang="it-IT" sz="2400"/>
              <a:t>          Livello di attenzione 0,040 micro_g/kg</a:t>
            </a:r>
          </a:p>
          <a:p>
            <a:pPr eaLnBrk="1" hangingPunct="1">
              <a:buFontTx/>
              <a:buNone/>
            </a:pPr>
            <a:r>
              <a:rPr lang="it-IT" altLang="it-IT" sz="2400"/>
              <a:t>          </a:t>
            </a:r>
          </a:p>
          <a:p>
            <a:pPr eaLnBrk="1" hangingPunct="1">
              <a:buFontTx/>
              <a:buNone/>
            </a:pPr>
            <a:endParaRPr lang="it-IT" altLang="it-IT" sz="2400"/>
          </a:p>
        </p:txBody>
      </p:sp>
      <p:sp>
        <p:nvSpPr>
          <p:cNvPr id="9219" name="Segnaposto numero diapositiva 2">
            <a:extLst>
              <a:ext uri="{FF2B5EF4-FFF2-40B4-BE49-F238E27FC236}">
                <a16:creationId xmlns:a16="http://schemas.microsoft.com/office/drawing/2014/main" id="{2AACF356-CC76-4862-9640-483BF5E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253B7-DE5C-4052-8F18-B84AFABCA3B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strettoweb.com/wp-content/uploads/2014/12/mattatoio.jpg">
            <a:extLst>
              <a:ext uri="{FF2B5EF4-FFF2-40B4-BE49-F238E27FC236}">
                <a16:creationId xmlns:a16="http://schemas.microsoft.com/office/drawing/2014/main" id="{080E54D2-471F-4DEC-85F7-4DB9B580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02038"/>
            <a:ext cx="352742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http://corsi.unibo.it/MagistraleCU/MedicinaVeterinaria/PublishingImages/zootecnia.jpg">
            <a:extLst>
              <a:ext uri="{FF2B5EF4-FFF2-40B4-BE49-F238E27FC236}">
                <a16:creationId xmlns:a16="http://schemas.microsoft.com/office/drawing/2014/main" id="{34ABC1A5-B4EB-40B7-BF4B-E5F8B3094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82746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campo_di_grano_esteso">
            <a:extLst>
              <a:ext uri="{FF2B5EF4-FFF2-40B4-BE49-F238E27FC236}">
                <a16:creationId xmlns:a16="http://schemas.microsoft.com/office/drawing/2014/main" id="{C92816A1-82B3-43E3-AE40-8ABF36B1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39957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ttangolo 4">
            <a:extLst>
              <a:ext uri="{FF2B5EF4-FFF2-40B4-BE49-F238E27FC236}">
                <a16:creationId xmlns:a16="http://schemas.microsoft.com/office/drawing/2014/main" id="{43676F92-0F00-4456-977A-6F062385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49275"/>
            <a:ext cx="3240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Nei campi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Negli allevamenti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Nella pesca</a:t>
            </a:r>
            <a:endParaRPr kumimoji="0" lang="it-IT" altLang="it-IT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Segnaposto numero diapositiva 5">
            <a:extLst>
              <a:ext uri="{FF2B5EF4-FFF2-40B4-BE49-F238E27FC236}">
                <a16:creationId xmlns:a16="http://schemas.microsoft.com/office/drawing/2014/main" id="{8E9B0B7F-B132-415F-A5D8-F4E26C02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81472-6F31-4B66-9F46-9987F676050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2005</Words>
  <Application>Microsoft Office PowerPoint</Application>
  <PresentationFormat>Presentazione su schermo (4:3)</PresentationFormat>
  <Paragraphs>356</Paragraphs>
  <Slides>48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6" baseType="lpstr">
      <vt:lpstr>Arial</vt:lpstr>
      <vt:lpstr>Calibri</vt:lpstr>
      <vt:lpstr>Comic Sans MS</vt:lpstr>
      <vt:lpstr>Gill Sans MT</vt:lpstr>
      <vt:lpstr>Verdana</vt:lpstr>
      <vt:lpstr>Wingdings</vt:lpstr>
      <vt:lpstr>Wingdings 2</vt:lpstr>
      <vt:lpstr>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Latte e derivati: le etichette che cambiano con il nuovo Reg. (UE) n. 1169 e NON solo, …. </vt:lpstr>
      <vt:lpstr>Il Latte e derivati: le etichette che cambiano </vt:lpstr>
      <vt:lpstr>Il Latte e derivati: le etichette che cambiano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Feller</cp:lastModifiedBy>
  <cp:revision>181</cp:revision>
  <dcterms:created xsi:type="dcterms:W3CDTF">2014-09-09T08:29:22Z</dcterms:created>
  <dcterms:modified xsi:type="dcterms:W3CDTF">2019-01-02T18:38:12Z</dcterms:modified>
</cp:coreProperties>
</file>